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1" r:id="rId4"/>
    <p:sldId id="258" r:id="rId5"/>
    <p:sldId id="259" r:id="rId6"/>
    <p:sldId id="260" r:id="rId7"/>
    <p:sldId id="266" r:id="rId8"/>
    <p:sldId id="262" r:id="rId9"/>
    <p:sldId id="263" r:id="rId10"/>
    <p:sldId id="265" r:id="rId11"/>
    <p:sldId id="264" r:id="rId12"/>
    <p:sldId id="269"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350987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3909492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1673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104820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2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10998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28853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23787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186371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BCAEE1-E778-47B3-BE5C-EE893F23384C}" type="datetimeFigureOut">
              <a:rPr lang="en-AU" smtClean="0"/>
              <a:t>15/09/2022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377328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CAEE1-E778-47B3-BE5C-EE893F23384C}" type="datetimeFigureOut">
              <a:rPr lang="en-AU" smtClean="0"/>
              <a:t>15/09/2022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4797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BCAEE1-E778-47B3-BE5C-EE893F23384C}" type="datetimeFigureOut">
              <a:rPr lang="en-AU" smtClean="0"/>
              <a:t>15/09/2022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387146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BCAEE1-E778-47B3-BE5C-EE893F23384C}" type="datetimeFigureOut">
              <a:rPr lang="en-AU" smtClean="0"/>
              <a:t>15/09/2022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337252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CAEE1-E778-47B3-BE5C-EE893F23384C}" type="datetimeFigureOut">
              <a:rPr lang="en-AU" smtClean="0"/>
              <a:t>15/09/2022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164079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BCAEE1-E778-47B3-BE5C-EE893F23384C}" type="datetimeFigureOut">
              <a:rPr lang="en-AU" smtClean="0"/>
              <a:t>15/09/2022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144147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3BCAEE1-E778-47B3-BE5C-EE893F23384C}" type="datetimeFigureOut">
              <a:rPr lang="en-AU" smtClean="0"/>
              <a:t>15/09/2022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FEF837-206C-4978-9250-AECF4F10CD2F}" type="slidenum">
              <a:rPr lang="en-AU" smtClean="0"/>
              <a:t>‹#›</a:t>
            </a:fld>
            <a:endParaRPr lang="en-AU"/>
          </a:p>
        </p:txBody>
      </p:sp>
    </p:spTree>
    <p:extLst>
      <p:ext uri="{BB962C8B-B14F-4D97-AF65-F5344CB8AC3E}">
        <p14:creationId xmlns:p14="http://schemas.microsoft.com/office/powerpoint/2010/main" val="29661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CAEE1-E778-47B3-BE5C-EE893F23384C}" type="datetimeFigureOut">
              <a:rPr lang="en-AU" smtClean="0"/>
              <a:t>15/09/2022</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FFEF837-206C-4978-9250-AECF4F10CD2F}" type="slidenum">
              <a:rPr lang="en-AU" smtClean="0"/>
              <a:t>‹#›</a:t>
            </a:fld>
            <a:endParaRPr lang="en-AU"/>
          </a:p>
        </p:txBody>
      </p:sp>
    </p:spTree>
    <p:extLst>
      <p:ext uri="{BB962C8B-B14F-4D97-AF65-F5344CB8AC3E}">
        <p14:creationId xmlns:p14="http://schemas.microsoft.com/office/powerpoint/2010/main" val="950308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hlowe1@eq.edu.au" TargetMode="External"/><Relationship Id="rId7" Type="http://schemas.openxmlformats.org/officeDocument/2006/relationships/image" Target="../media/image2.jpeg"/><Relationship Id="rId2" Type="http://schemas.openxmlformats.org/officeDocument/2006/relationships/hyperlink" Target="mailto:rfors2@eq.edu.au" TargetMode="External"/><Relationship Id="rId1" Type="http://schemas.openxmlformats.org/officeDocument/2006/relationships/slideLayout" Target="../slideLayouts/slideLayout7.xml"/><Relationship Id="rId6" Type="http://schemas.openxmlformats.org/officeDocument/2006/relationships/hyperlink" Target="mailto:kstoy1@eq.edu.au" TargetMode="External"/><Relationship Id="rId11" Type="http://schemas.openxmlformats.org/officeDocument/2006/relationships/image" Target="../media/image6.jpeg"/><Relationship Id="rId5" Type="http://schemas.openxmlformats.org/officeDocument/2006/relationships/hyperlink" Target="mailto:dcar3@eq.edu.au" TargetMode="External"/><Relationship Id="rId10" Type="http://schemas.openxmlformats.org/officeDocument/2006/relationships/image" Target="../media/image5.jpeg"/><Relationship Id="rId4" Type="http://schemas.openxmlformats.org/officeDocument/2006/relationships/hyperlink" Target="mailto:pwill8@eq.edu.au" TargetMode="Externa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573" y="733236"/>
            <a:ext cx="5524662" cy="1978981"/>
          </a:xfrm>
          <a:prstGeom prst="rect">
            <a:avLst/>
          </a:prstGeom>
        </p:spPr>
      </p:pic>
      <p:sp>
        <p:nvSpPr>
          <p:cNvPr id="4" name="TextBox 3"/>
          <p:cNvSpPr txBox="1"/>
          <p:nvPr/>
        </p:nvSpPr>
        <p:spPr>
          <a:xfrm>
            <a:off x="974034" y="3409122"/>
            <a:ext cx="9541566" cy="1631216"/>
          </a:xfrm>
          <a:prstGeom prst="rect">
            <a:avLst/>
          </a:prstGeom>
          <a:noFill/>
        </p:spPr>
        <p:txBody>
          <a:bodyPr wrap="square" rtlCol="0">
            <a:spAutoFit/>
          </a:bodyPr>
          <a:lstStyle/>
          <a:p>
            <a:pPr algn="ctr"/>
            <a:r>
              <a:rPr lang="en-AU" sz="5000" dirty="0">
                <a:latin typeface="Calibri" panose="020F0502020204030204" pitchFamily="34" charset="0"/>
                <a:cs typeface="Calibri" panose="020F0502020204030204" pitchFamily="34" charset="0"/>
              </a:rPr>
              <a:t>Instrumental Music Information </a:t>
            </a:r>
          </a:p>
          <a:p>
            <a:pPr algn="ctr"/>
            <a:r>
              <a:rPr lang="en-AU" sz="5000" dirty="0">
                <a:latin typeface="Calibri" panose="020F0502020204030204" pitchFamily="34" charset="0"/>
                <a:cs typeface="Calibri" panose="020F0502020204030204" pitchFamily="34" charset="0"/>
              </a:rPr>
              <a:t>for 2023</a:t>
            </a:r>
          </a:p>
        </p:txBody>
      </p:sp>
    </p:spTree>
    <p:extLst>
      <p:ext uri="{BB962C8B-B14F-4D97-AF65-F5344CB8AC3E}">
        <p14:creationId xmlns:p14="http://schemas.microsoft.com/office/powerpoint/2010/main" val="304818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20" y="117419"/>
            <a:ext cx="7079380" cy="1015663"/>
          </a:xfrm>
          <a:prstGeom prst="rect">
            <a:avLst/>
          </a:prstGeom>
        </p:spPr>
        <p:txBody>
          <a:bodyPr wrap="square">
            <a:spAutoFit/>
          </a:bodyPr>
          <a:lstStyle/>
          <a:p>
            <a:pPr lvl="0" defTabSz="914400">
              <a:defRPr/>
            </a:pPr>
            <a:r>
              <a:rPr lang="en-US" sz="6000" b="1" kern="0" dirty="0">
                <a:solidFill>
                  <a:srgbClr val="0000FF"/>
                </a:solidFill>
                <a:latin typeface="Palatino Linotype" panose="02040502050505030304" pitchFamily="18" charset="0"/>
              </a:rPr>
              <a:t>Instrumental Fees</a:t>
            </a:r>
            <a:endParaRPr lang="en-AU" b="1" kern="0" dirty="0">
              <a:solidFill>
                <a:srgbClr val="0000FF"/>
              </a:solidFill>
            </a:endParaRPr>
          </a:p>
        </p:txBody>
      </p:sp>
      <p:sp>
        <p:nvSpPr>
          <p:cNvPr id="3" name="TextBox 2"/>
          <p:cNvSpPr txBox="1"/>
          <p:nvPr/>
        </p:nvSpPr>
        <p:spPr>
          <a:xfrm>
            <a:off x="606287" y="1133082"/>
            <a:ext cx="10177669" cy="5016758"/>
          </a:xfrm>
          <a:prstGeom prst="rect">
            <a:avLst/>
          </a:prstGeom>
          <a:noFill/>
        </p:spPr>
        <p:txBody>
          <a:bodyPr wrap="square" rtlCol="0">
            <a:spAutoFit/>
          </a:bodyPr>
          <a:lstStyle/>
          <a:p>
            <a:r>
              <a:rPr lang="en-GB" sz="3200" dirty="0">
                <a:latin typeface="Calibri" panose="020F0502020204030204" pitchFamily="34" charset="0"/>
                <a:ea typeface="Times New Roman" panose="02020603050405020304" pitchFamily="18" charset="0"/>
                <a:cs typeface="Calibri" panose="020F0502020204030204" pitchFamily="34" charset="0"/>
              </a:rPr>
              <a:t>All students pay a general </a:t>
            </a:r>
            <a:r>
              <a:rPr lang="en-GB" sz="32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Music Resource Contribution </a:t>
            </a:r>
            <a:r>
              <a:rPr lang="en-GB" sz="3200" dirty="0">
                <a:latin typeface="Calibri" panose="020F0502020204030204" pitchFamily="34" charset="0"/>
                <a:ea typeface="Times New Roman" panose="02020603050405020304" pitchFamily="18" charset="0"/>
                <a:cs typeface="Calibri" panose="020F0502020204030204" pitchFamily="34" charset="0"/>
              </a:rPr>
              <a:t>of </a:t>
            </a:r>
            <a:r>
              <a:rPr lang="en-GB"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$50. </a:t>
            </a:r>
            <a:r>
              <a:rPr lang="en-GB" sz="3200" dirty="0">
                <a:latin typeface="Calibri" panose="020F0502020204030204" pitchFamily="34" charset="0"/>
                <a:ea typeface="Times New Roman" panose="02020603050405020304" pitchFamily="18" charset="0"/>
                <a:cs typeface="Calibri" panose="020F0502020204030204" pitchFamily="34" charset="0"/>
              </a:rPr>
              <a:t> This is used to provide musical scores, entries to competitions etc.</a:t>
            </a:r>
          </a:p>
          <a:p>
            <a:endParaRPr lang="en-GB" sz="32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r>
              <a:rPr lang="en-GB"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GB" sz="3200" dirty="0">
                <a:latin typeface="Calibri" panose="020F0502020204030204" pitchFamily="34" charset="0"/>
                <a:ea typeface="Times New Roman" panose="02020603050405020304" pitchFamily="18" charset="0"/>
                <a:cs typeface="Calibri" panose="020F0502020204030204" pitchFamily="34" charset="0"/>
              </a:rPr>
              <a:t>An additional </a:t>
            </a:r>
            <a:r>
              <a:rPr lang="en-GB" sz="32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Instrumental Hire Fee </a:t>
            </a:r>
            <a:r>
              <a:rPr lang="en-GB" sz="3200" dirty="0">
                <a:latin typeface="Calibri" panose="020F0502020204030204" pitchFamily="34" charset="0"/>
                <a:ea typeface="Times New Roman" panose="02020603050405020304" pitchFamily="18" charset="0"/>
                <a:cs typeface="Calibri" panose="020F0502020204030204" pitchFamily="34" charset="0"/>
              </a:rPr>
              <a:t>is charged to students who have a school loaned instrument. This fee helps cover the cost of maintenance, repairs and eventual replacement of instruments used in the program. It is anticipated the annual fee payable for hire of a school instrument will be </a:t>
            </a:r>
            <a:r>
              <a:rPr lang="en-GB"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$100</a:t>
            </a:r>
            <a:r>
              <a:rPr lang="en-GB" sz="3200" dirty="0">
                <a:latin typeface="Calibri" panose="020F0502020204030204" pitchFamily="34" charset="0"/>
                <a:ea typeface="Times New Roman" panose="02020603050405020304" pitchFamily="18" charset="0"/>
                <a:cs typeface="Calibri" panose="020F0502020204030204" pitchFamily="34" charset="0"/>
              </a:rPr>
              <a:t>. (total $150)</a:t>
            </a:r>
          </a:p>
        </p:txBody>
      </p:sp>
    </p:spTree>
    <p:extLst>
      <p:ext uri="{BB962C8B-B14F-4D97-AF65-F5344CB8AC3E}">
        <p14:creationId xmlns:p14="http://schemas.microsoft.com/office/powerpoint/2010/main" val="271042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19" y="117419"/>
            <a:ext cx="9771315"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Hiring School Instruments</a:t>
            </a:r>
            <a:endParaRPr lang="en-AU" b="1" kern="0" dirty="0">
              <a:solidFill>
                <a:srgbClr val="0000FF"/>
              </a:solidFill>
            </a:endParaRPr>
          </a:p>
        </p:txBody>
      </p:sp>
      <p:sp>
        <p:nvSpPr>
          <p:cNvPr id="3" name="TextBox 2"/>
          <p:cNvSpPr txBox="1"/>
          <p:nvPr/>
        </p:nvSpPr>
        <p:spPr>
          <a:xfrm>
            <a:off x="983974" y="1441174"/>
            <a:ext cx="9849678" cy="4401205"/>
          </a:xfrm>
          <a:prstGeom prst="rect">
            <a:avLst/>
          </a:prstGeom>
          <a:noFill/>
        </p:spPr>
        <p:txBody>
          <a:bodyPr wrap="square" rtlCol="0">
            <a:spAutoFit/>
          </a:bodyPr>
          <a:lstStyle/>
          <a:p>
            <a:pPr marL="685800" marR="0" fontAlgn="base">
              <a:spcBef>
                <a:spcPts val="0"/>
              </a:spcBef>
              <a:spcAft>
                <a:spcPts val="0"/>
              </a:spcAft>
            </a:pPr>
            <a:r>
              <a:rPr lang="en-GB" sz="2800" dirty="0">
                <a:latin typeface="Calibri" panose="020F0502020204030204" pitchFamily="34" charset="0"/>
                <a:ea typeface="Times New Roman" panose="02020603050405020304" pitchFamily="18" charset="0"/>
                <a:cs typeface="Calibri" panose="020F0502020204030204" pitchFamily="34" charset="0"/>
              </a:rPr>
              <a:t>Some school instruments are available for hire.  You will be notified if this is the case. </a:t>
            </a:r>
          </a:p>
          <a:p>
            <a:pPr marL="685800" marR="0" fontAlgn="base">
              <a:spcBef>
                <a:spcPts val="0"/>
              </a:spcBef>
              <a:spcAft>
                <a:spcPts val="0"/>
              </a:spcAft>
            </a:pPr>
            <a:endParaRPr lang="en-GB" sz="2800" dirty="0">
              <a:latin typeface="Calibri" panose="020F0502020204030204" pitchFamily="34" charset="0"/>
              <a:ea typeface="Times New Roman" panose="02020603050405020304" pitchFamily="18" charset="0"/>
              <a:cs typeface="Calibri" panose="020F0502020204030204" pitchFamily="34" charset="0"/>
            </a:endParaRPr>
          </a:p>
          <a:p>
            <a:pPr marL="685800" marR="0" fontAlgn="base">
              <a:spcBef>
                <a:spcPts val="0"/>
              </a:spcBef>
              <a:spcAft>
                <a:spcPts val="0"/>
              </a:spcAft>
            </a:pPr>
            <a:r>
              <a:rPr lang="en-GB" sz="2800" dirty="0">
                <a:latin typeface="Calibri" panose="020F0502020204030204" pitchFamily="34" charset="0"/>
                <a:ea typeface="Times New Roman" panose="02020603050405020304" pitchFamily="18" charset="0"/>
                <a:cs typeface="Calibri" panose="020F0502020204030204" pitchFamily="34" charset="0"/>
              </a:rPr>
              <a:t>Some are available for the first year of the program only, there </a:t>
            </a:r>
            <a:r>
              <a:rPr lang="en-GB" sz="2800" b="1" dirty="0">
                <a:latin typeface="Calibri" panose="020F0502020204030204" pitchFamily="34" charset="0"/>
                <a:ea typeface="Times New Roman" panose="02020603050405020304" pitchFamily="18" charset="0"/>
                <a:cs typeface="Calibri" panose="020F0502020204030204" pitchFamily="34" charset="0"/>
              </a:rPr>
              <a:t>after each student is required to provide their own instrument. </a:t>
            </a:r>
          </a:p>
          <a:p>
            <a:pPr marL="685800" marR="0" fontAlgn="base">
              <a:spcBef>
                <a:spcPts val="0"/>
              </a:spcBef>
              <a:spcAft>
                <a:spcPts val="0"/>
              </a:spcAft>
            </a:pPr>
            <a:endParaRPr lang="en-GB" sz="2800" b="1" dirty="0">
              <a:latin typeface="Calibri" panose="020F0502020204030204" pitchFamily="34" charset="0"/>
              <a:ea typeface="Times New Roman" panose="02020603050405020304" pitchFamily="18" charset="0"/>
              <a:cs typeface="Calibri" panose="020F0502020204030204" pitchFamily="34" charset="0"/>
            </a:endParaRPr>
          </a:p>
          <a:p>
            <a:pPr marL="685800" marR="0" fontAlgn="base">
              <a:spcBef>
                <a:spcPts val="0"/>
              </a:spcBef>
              <a:spcAft>
                <a:spcPts val="0"/>
              </a:spcAft>
            </a:pPr>
            <a:r>
              <a:rPr lang="en-GB" sz="2800" b="1" dirty="0">
                <a:latin typeface="Calibri" panose="020F0502020204030204" pitchFamily="34" charset="0"/>
                <a:ea typeface="Times New Roman" panose="02020603050405020304" pitchFamily="18" charset="0"/>
                <a:cs typeface="Calibri" panose="020F0502020204030204" pitchFamily="34" charset="0"/>
              </a:rPr>
              <a:t>Only a few select larger and expensive instruments are hired for either a two or four year duration depending upon the program.</a:t>
            </a:r>
          </a:p>
        </p:txBody>
      </p:sp>
    </p:spTree>
    <p:extLst>
      <p:ext uri="{BB962C8B-B14F-4D97-AF65-F5344CB8AC3E}">
        <p14:creationId xmlns:p14="http://schemas.microsoft.com/office/powerpoint/2010/main" val="102291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763" y="177075"/>
            <a:ext cx="5944750" cy="1015663"/>
          </a:xfrm>
          <a:prstGeom prst="rect">
            <a:avLst/>
          </a:prstGeom>
        </p:spPr>
        <p:txBody>
          <a:bodyPr wrap="square">
            <a:spAutoFit/>
          </a:bodyPr>
          <a:lstStyle/>
          <a:p>
            <a:pPr lvl="0" defTabSz="914400">
              <a:defRPr/>
            </a:pPr>
            <a:r>
              <a:rPr lang="en-US" sz="6000" b="1" kern="0" dirty="0">
                <a:solidFill>
                  <a:srgbClr val="0000FF"/>
                </a:solidFill>
                <a:latin typeface="Palatino Linotype" panose="02040502050505030304" pitchFamily="18" charset="0"/>
              </a:rPr>
              <a:t>Communication</a:t>
            </a:r>
            <a:endParaRPr lang="en-AU" b="1" kern="0" dirty="0">
              <a:solidFill>
                <a:srgbClr val="0000FF"/>
              </a:solidFill>
            </a:endParaRPr>
          </a:p>
        </p:txBody>
      </p:sp>
      <p:sp>
        <p:nvSpPr>
          <p:cNvPr id="3" name="TextBox 2"/>
          <p:cNvSpPr txBox="1"/>
          <p:nvPr/>
        </p:nvSpPr>
        <p:spPr>
          <a:xfrm>
            <a:off x="477078" y="1266118"/>
            <a:ext cx="11092070" cy="5293757"/>
          </a:xfrm>
          <a:prstGeom prst="rect">
            <a:avLst/>
          </a:prstGeom>
          <a:noFill/>
        </p:spPr>
        <p:txBody>
          <a:bodyPr wrap="square" rtlCol="0">
            <a:spAutoFit/>
          </a:bodyPr>
          <a:lstStyle/>
          <a:p>
            <a:r>
              <a:rPr lang="en-US" altLang="en-US" sz="2600" b="1" dirty="0">
                <a:solidFill>
                  <a:srgbClr val="FF0000"/>
                </a:solidFill>
                <a:latin typeface="Calibri" panose="020F0502020204030204" pitchFamily="34" charset="0"/>
                <a:cs typeface="Calibri" panose="020F0502020204030204" pitchFamily="34" charset="0"/>
              </a:rPr>
              <a:t>School E-News:</a:t>
            </a:r>
            <a:r>
              <a:rPr lang="en-US" altLang="en-US" sz="2600" dirty="0">
                <a:solidFill>
                  <a:srgbClr val="FF0000"/>
                </a:solidFill>
                <a:latin typeface="Calibri" panose="020F0502020204030204" pitchFamily="34" charset="0"/>
                <a:cs typeface="Calibri" panose="020F0502020204030204" pitchFamily="34" charset="0"/>
              </a:rPr>
              <a:t> </a:t>
            </a:r>
            <a:r>
              <a:rPr lang="en-US" altLang="en-US" sz="2600" dirty="0">
                <a:latin typeface="Calibri" panose="020F0502020204030204" pitchFamily="34" charset="0"/>
                <a:cs typeface="Calibri" panose="020F0502020204030204" pitchFamily="34" charset="0"/>
              </a:rPr>
              <a:t>Please ensure that you are registered for the newsletter and read thoroughly the regular notifications and updates.</a:t>
            </a:r>
          </a:p>
          <a:p>
            <a:endParaRPr lang="en-US" altLang="en-US" sz="2600" dirty="0">
              <a:latin typeface="Calibri" panose="020F0502020204030204" pitchFamily="34" charset="0"/>
              <a:cs typeface="Calibri" panose="020F0502020204030204" pitchFamily="34" charset="0"/>
            </a:endParaRPr>
          </a:p>
          <a:p>
            <a:r>
              <a:rPr lang="en-US" altLang="en-US" sz="2600" b="1" dirty="0">
                <a:solidFill>
                  <a:srgbClr val="FF0000"/>
                </a:solidFill>
                <a:latin typeface="Calibri" panose="020F0502020204030204" pitchFamily="34" charset="0"/>
                <a:cs typeface="Calibri" panose="020F0502020204030204" pitchFamily="34" charset="0"/>
              </a:rPr>
              <a:t>Emails:</a:t>
            </a:r>
            <a:r>
              <a:rPr lang="en-US" altLang="en-US" sz="2600" dirty="0">
                <a:latin typeface="Calibri" panose="020F0502020204030204" pitchFamily="34" charset="0"/>
                <a:cs typeface="Calibri" panose="020F0502020204030204" pitchFamily="34" charset="0"/>
              </a:rPr>
              <a:t> This is the </a:t>
            </a:r>
            <a:r>
              <a:rPr lang="en-US" altLang="en-US" sz="2600" u="sng" dirty="0">
                <a:latin typeface="Calibri" panose="020F0502020204030204" pitchFamily="34" charset="0"/>
                <a:cs typeface="Calibri" panose="020F0502020204030204" pitchFamily="34" charset="0"/>
              </a:rPr>
              <a:t>most effective means of communicating </a:t>
            </a:r>
            <a:r>
              <a:rPr lang="en-US" altLang="en-US" sz="2600" dirty="0">
                <a:latin typeface="Calibri" panose="020F0502020204030204" pitchFamily="34" charset="0"/>
                <a:cs typeface="Calibri" panose="020F0502020204030204" pitchFamily="34" charset="0"/>
              </a:rPr>
              <a:t>with the Instrumental Music Teachers, as they have limited days at SHSS and work across several schools in a week.   </a:t>
            </a:r>
            <a:r>
              <a:rPr lang="en-US" altLang="en-US" sz="2600" dirty="0" err="1">
                <a:latin typeface="Calibri" panose="020F0502020204030204" pitchFamily="34" charset="0"/>
                <a:cs typeface="Calibri" panose="020F0502020204030204" pitchFamily="34" charset="0"/>
              </a:rPr>
              <a:t>Mrs</a:t>
            </a:r>
            <a:r>
              <a:rPr lang="en-US" altLang="en-US" sz="2600" dirty="0">
                <a:latin typeface="Calibri" panose="020F0502020204030204" pitchFamily="34" charset="0"/>
                <a:cs typeface="Calibri" panose="020F0502020204030204" pitchFamily="34" charset="0"/>
              </a:rPr>
              <a:t> Carter (Music Co-</a:t>
            </a:r>
            <a:r>
              <a:rPr lang="en-US" altLang="en-US" sz="2600" dirty="0" err="1">
                <a:latin typeface="Calibri" panose="020F0502020204030204" pitchFamily="34" charset="0"/>
                <a:cs typeface="Calibri" panose="020F0502020204030204" pitchFamily="34" charset="0"/>
              </a:rPr>
              <a:t>Ordinator</a:t>
            </a:r>
            <a:r>
              <a:rPr lang="en-US" altLang="en-US" sz="2600" dirty="0">
                <a:latin typeface="Calibri" panose="020F0502020204030204" pitchFamily="34" charset="0"/>
                <a:cs typeface="Calibri" panose="020F0502020204030204" pitchFamily="34" charset="0"/>
              </a:rPr>
              <a:t>) and </a:t>
            </a:r>
            <a:r>
              <a:rPr lang="en-US" altLang="en-US" sz="2600" dirty="0" err="1">
                <a:latin typeface="Calibri" panose="020F0502020204030204" pitchFamily="34" charset="0"/>
                <a:cs typeface="Calibri" panose="020F0502020204030204" pitchFamily="34" charset="0"/>
              </a:rPr>
              <a:t>Mrs</a:t>
            </a:r>
            <a:r>
              <a:rPr lang="en-US" altLang="en-US" sz="2600" dirty="0">
                <a:latin typeface="Calibri" panose="020F0502020204030204" pitchFamily="34" charset="0"/>
                <a:cs typeface="Calibri" panose="020F0502020204030204" pitchFamily="34" charset="0"/>
              </a:rPr>
              <a:t> Stoyko (Deputy Principal) may also be of assistance.  Please note it is not always possible to respond within 24 hours due to teaching loads and timetables, though we will all </a:t>
            </a:r>
            <a:r>
              <a:rPr lang="en-US" altLang="en-US" sz="2600" dirty="0" err="1">
                <a:latin typeface="Calibri" panose="020F0502020204030204" pitchFamily="34" charset="0"/>
                <a:cs typeface="Calibri" panose="020F0502020204030204" pitchFamily="34" charset="0"/>
              </a:rPr>
              <a:t>endeavour</a:t>
            </a:r>
            <a:r>
              <a:rPr lang="en-US" altLang="en-US" sz="2600" dirty="0">
                <a:latin typeface="Calibri" panose="020F0502020204030204" pitchFamily="34" charset="0"/>
                <a:cs typeface="Calibri" panose="020F0502020204030204" pitchFamily="34" charset="0"/>
              </a:rPr>
              <a:t> to do our best.</a:t>
            </a:r>
            <a:r>
              <a:rPr lang="en-US" altLang="en-US" sz="2600" b="1" dirty="0">
                <a:solidFill>
                  <a:srgbClr val="FF0000"/>
                </a:solidFill>
                <a:latin typeface="Calibri" panose="020F0502020204030204" pitchFamily="34" charset="0"/>
                <a:cs typeface="Calibri" panose="020F0502020204030204" pitchFamily="34" charset="0"/>
              </a:rPr>
              <a:t> </a:t>
            </a:r>
          </a:p>
          <a:p>
            <a:endParaRPr lang="en-US" altLang="en-US" sz="2600" b="1" dirty="0">
              <a:solidFill>
                <a:srgbClr val="FF0000"/>
              </a:solidFill>
              <a:latin typeface="Calibri" panose="020F0502020204030204" pitchFamily="34" charset="0"/>
              <a:cs typeface="Calibri" panose="020F0502020204030204" pitchFamily="34" charset="0"/>
            </a:endParaRPr>
          </a:p>
          <a:p>
            <a:r>
              <a:rPr lang="en-US" altLang="en-US" sz="2600" b="1" dirty="0">
                <a:solidFill>
                  <a:srgbClr val="FF0000"/>
                </a:solidFill>
                <a:latin typeface="Calibri" panose="020F0502020204030204" pitchFamily="34" charset="0"/>
                <a:cs typeface="Calibri" panose="020F0502020204030204" pitchFamily="34" charset="0"/>
              </a:rPr>
              <a:t>Notes home: </a:t>
            </a:r>
            <a:r>
              <a:rPr lang="en-US" altLang="en-US" sz="2600" dirty="0">
                <a:latin typeface="Calibri" panose="020F0502020204030204" pitchFamily="34" charset="0"/>
                <a:cs typeface="Calibri" panose="020F0502020204030204" pitchFamily="34" charset="0"/>
              </a:rPr>
              <a:t>Information may be sent home via paper notes.  We are moving to a more electronic version of obtaining permission slips where necessary.  </a:t>
            </a:r>
          </a:p>
          <a:p>
            <a:endParaRPr lang="en-US" alt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61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095" y="137298"/>
            <a:ext cx="9949070" cy="1015663"/>
          </a:xfrm>
          <a:prstGeom prst="rect">
            <a:avLst/>
          </a:prstGeom>
        </p:spPr>
        <p:txBody>
          <a:bodyPr wrap="square">
            <a:spAutoFit/>
          </a:bodyPr>
          <a:lstStyle/>
          <a:p>
            <a:pPr lvl="0" defTabSz="914400">
              <a:defRPr/>
            </a:pPr>
            <a:r>
              <a:rPr lang="en-US" sz="6000" b="1" kern="0" dirty="0">
                <a:solidFill>
                  <a:srgbClr val="0000FF"/>
                </a:solidFill>
                <a:latin typeface="Palatino Linotype" panose="02040502050505030304" pitchFamily="18" charset="0"/>
              </a:rPr>
              <a:t>EXPECTATIONS: </a:t>
            </a:r>
            <a:r>
              <a:rPr lang="en-US" sz="4000" b="1" kern="0" dirty="0">
                <a:solidFill>
                  <a:srgbClr val="0000FF"/>
                </a:solidFill>
                <a:latin typeface="Palatino Linotype" panose="02040502050505030304" pitchFamily="18" charset="0"/>
              </a:rPr>
              <a:t>Commitment</a:t>
            </a:r>
            <a:endParaRPr lang="en-AU" sz="4000" b="1" kern="0" dirty="0">
              <a:solidFill>
                <a:srgbClr val="0000FF"/>
              </a:solidFill>
            </a:endParaRPr>
          </a:p>
        </p:txBody>
      </p:sp>
      <p:sp>
        <p:nvSpPr>
          <p:cNvPr id="4" name="Rectangle 3"/>
          <p:cNvSpPr/>
          <p:nvPr/>
        </p:nvSpPr>
        <p:spPr>
          <a:xfrm>
            <a:off x="1249018" y="1388959"/>
            <a:ext cx="10091530" cy="4862870"/>
          </a:xfrm>
          <a:prstGeom prst="rect">
            <a:avLst/>
          </a:prstGeom>
        </p:spPr>
        <p:txBody>
          <a:bodyPr wrap="square">
            <a:spAutoFit/>
          </a:bodyPr>
          <a:lstStyle/>
          <a:p>
            <a:pPr lvl="0" algn="ctr">
              <a:spcAft>
                <a:spcPts val="600"/>
              </a:spcAft>
            </a:pPr>
            <a:r>
              <a:rPr lang="en-GB" sz="4000" dirty="0">
                <a:solidFill>
                  <a:prstClr val="black"/>
                </a:solidFill>
                <a:latin typeface="Calibri" panose="020F0502020204030204" pitchFamily="34" charset="0"/>
                <a:ea typeface="Times New Roman" panose="02020603050405020304" pitchFamily="18" charset="0"/>
                <a:cs typeface="Calibri" panose="020F0502020204030204" pitchFamily="34" charset="0"/>
              </a:rPr>
              <a:t>Although there is no contract, </a:t>
            </a:r>
          </a:p>
          <a:p>
            <a:pPr lvl="0" algn="ctr">
              <a:spcAft>
                <a:spcPts val="600"/>
              </a:spcAft>
            </a:pPr>
            <a:r>
              <a:rPr lang="en-GB" sz="4000" dirty="0">
                <a:solidFill>
                  <a:prstClr val="black"/>
                </a:solidFill>
                <a:latin typeface="Calibri" panose="020F0502020204030204" pitchFamily="34" charset="0"/>
                <a:ea typeface="Times New Roman" panose="02020603050405020304" pitchFamily="18" charset="0"/>
                <a:cs typeface="Calibri" panose="020F0502020204030204" pitchFamily="34" charset="0"/>
              </a:rPr>
              <a:t>it is hoped an expected that</a:t>
            </a:r>
          </a:p>
          <a:p>
            <a:pPr lvl="0" algn="ctr">
              <a:spcAft>
                <a:spcPts val="600"/>
              </a:spcAft>
            </a:pPr>
            <a:r>
              <a:rPr lang="en-GB" sz="4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students who learn an instrument </a:t>
            </a:r>
          </a:p>
          <a:p>
            <a:pPr lvl="0" algn="ctr">
              <a:spcAft>
                <a:spcPts val="600"/>
              </a:spcAft>
            </a:pPr>
            <a:r>
              <a:rPr lang="en-GB" sz="4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will continue until the end of Year 6.</a:t>
            </a:r>
          </a:p>
          <a:p>
            <a:pPr lvl="0" algn="ctr">
              <a:spcAft>
                <a:spcPts val="600"/>
              </a:spcAft>
            </a:pPr>
            <a:r>
              <a:rPr lang="en-GB" sz="40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Three years for the Band Program Yr 4 - 6</a:t>
            </a:r>
          </a:p>
          <a:p>
            <a:pPr lvl="0" algn="ctr">
              <a:spcAft>
                <a:spcPts val="600"/>
              </a:spcAft>
            </a:pPr>
            <a:r>
              <a:rPr lang="en-GB" sz="4000" dirty="0">
                <a:solidFill>
                  <a:prstClr val="black"/>
                </a:solidFill>
                <a:latin typeface="Calibri" panose="020F0502020204030204" pitchFamily="34" charset="0"/>
                <a:ea typeface="Times New Roman" panose="02020603050405020304" pitchFamily="18" charset="0"/>
                <a:cs typeface="Calibri" panose="020F0502020204030204" pitchFamily="34" charset="0"/>
              </a:rPr>
              <a:t>Four years for the Strings Program Yr 3 – 6</a:t>
            </a:r>
          </a:p>
          <a:p>
            <a:pPr lvl="0" algn="ctr">
              <a:spcAft>
                <a:spcPts val="600"/>
              </a:spcAft>
            </a:pPr>
            <a:r>
              <a:rPr lang="en-GB" sz="40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This ensures balanced ensemble groups.</a:t>
            </a:r>
            <a:endParaRPr lang="en-AU" sz="40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78177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763" y="177075"/>
            <a:ext cx="5010471" cy="1015663"/>
          </a:xfrm>
          <a:prstGeom prst="rect">
            <a:avLst/>
          </a:prstGeom>
        </p:spPr>
        <p:txBody>
          <a:bodyPr wrap="square">
            <a:spAutoFit/>
          </a:bodyPr>
          <a:lstStyle/>
          <a:p>
            <a:pPr lvl="0" defTabSz="914400">
              <a:defRPr/>
            </a:pPr>
            <a:r>
              <a:rPr lang="en-US" sz="6000" b="1" kern="0" dirty="0">
                <a:solidFill>
                  <a:srgbClr val="0000FF"/>
                </a:solidFill>
                <a:latin typeface="Palatino Linotype" panose="02040502050505030304" pitchFamily="18" charset="0"/>
              </a:rPr>
              <a:t>Value adding</a:t>
            </a:r>
            <a:endParaRPr lang="en-AU" b="1" kern="0" dirty="0">
              <a:solidFill>
                <a:srgbClr val="0000FF"/>
              </a:solidFill>
            </a:endParaRPr>
          </a:p>
        </p:txBody>
      </p:sp>
      <p:sp>
        <p:nvSpPr>
          <p:cNvPr id="3" name="TextBox 2"/>
          <p:cNvSpPr txBox="1"/>
          <p:nvPr/>
        </p:nvSpPr>
        <p:spPr>
          <a:xfrm>
            <a:off x="606287" y="1133083"/>
            <a:ext cx="11092070" cy="5139869"/>
          </a:xfrm>
          <a:prstGeom prst="rect">
            <a:avLst/>
          </a:prstGeom>
          <a:noFill/>
        </p:spPr>
        <p:txBody>
          <a:bodyPr wrap="square" rtlCol="0">
            <a:spAutoFit/>
          </a:bodyPr>
          <a:lstStyle/>
          <a:p>
            <a:pPr lvl="0" algn="ctr"/>
            <a:r>
              <a:rPr lang="en-GB" sz="3600" dirty="0">
                <a:solidFill>
                  <a:prstClr val="black"/>
                </a:solidFill>
                <a:latin typeface="Calibri" panose="020F0502020204030204" pitchFamily="34" charset="0"/>
                <a:cs typeface="Calibri" panose="020F0502020204030204" pitchFamily="34" charset="0"/>
              </a:rPr>
              <a:t>Learning to play an instrument is fun, and something that can be enjoyed for life. It requires </a:t>
            </a:r>
            <a:r>
              <a:rPr lang="en-GB" sz="3600" b="1" dirty="0">
                <a:solidFill>
                  <a:srgbClr val="FF0000"/>
                </a:solidFill>
                <a:latin typeface="Calibri" panose="020F0502020204030204" pitchFamily="34" charset="0"/>
                <a:cs typeface="Calibri" panose="020F0502020204030204" pitchFamily="34" charset="0"/>
              </a:rPr>
              <a:t>dedication, commitment and hard work</a:t>
            </a:r>
            <a:r>
              <a:rPr lang="en-GB" sz="3600" dirty="0">
                <a:solidFill>
                  <a:srgbClr val="FF0000"/>
                </a:solidFill>
                <a:latin typeface="Calibri" panose="020F0502020204030204" pitchFamily="34" charset="0"/>
                <a:cs typeface="Calibri" panose="020F0502020204030204" pitchFamily="34" charset="0"/>
              </a:rPr>
              <a:t>.</a:t>
            </a:r>
          </a:p>
          <a:p>
            <a:pPr lvl="0" algn="ctr"/>
            <a:endParaRPr lang="en-GB" sz="2000" dirty="0">
              <a:latin typeface="Calibri" panose="020F0502020204030204" pitchFamily="34" charset="0"/>
              <a:cs typeface="Calibri" panose="020F0502020204030204" pitchFamily="34" charset="0"/>
            </a:endParaRPr>
          </a:p>
          <a:p>
            <a:pPr lvl="0" algn="ctr"/>
            <a:r>
              <a:rPr lang="en-GB" sz="3600" dirty="0">
                <a:latin typeface="Calibri" panose="020F0502020204030204" pitchFamily="34" charset="0"/>
                <a:cs typeface="Calibri" panose="020F0502020204030204" pitchFamily="34" charset="0"/>
              </a:rPr>
              <a:t>It is also important to recognise that you are part of a </a:t>
            </a:r>
            <a:r>
              <a:rPr lang="en-GB" sz="3600" b="1" dirty="0">
                <a:solidFill>
                  <a:srgbClr val="FF0000"/>
                </a:solidFill>
                <a:latin typeface="Calibri" panose="020F0502020204030204" pitchFamily="34" charset="0"/>
                <a:cs typeface="Calibri" panose="020F0502020204030204" pitchFamily="34" charset="0"/>
              </a:rPr>
              <a:t>TEAM</a:t>
            </a:r>
            <a:r>
              <a:rPr lang="en-GB" sz="3600" dirty="0">
                <a:solidFill>
                  <a:srgbClr val="FF0000"/>
                </a:solidFill>
                <a:latin typeface="Calibri" panose="020F0502020204030204" pitchFamily="34" charset="0"/>
                <a:cs typeface="Calibri" panose="020F0502020204030204" pitchFamily="34" charset="0"/>
              </a:rPr>
              <a:t> </a:t>
            </a:r>
            <a:r>
              <a:rPr lang="en-GB" sz="3600" dirty="0">
                <a:latin typeface="Calibri" panose="020F0502020204030204" pitchFamily="34" charset="0"/>
                <a:cs typeface="Calibri" panose="020F0502020204030204" pitchFamily="34" charset="0"/>
              </a:rPr>
              <a:t>– everyone has an important part to play.</a:t>
            </a:r>
          </a:p>
          <a:p>
            <a:pPr lvl="0" algn="ctr"/>
            <a:endParaRPr lang="en-GB" sz="2000" dirty="0">
              <a:latin typeface="Calibri" panose="020F0502020204030204" pitchFamily="34" charset="0"/>
              <a:cs typeface="Calibri" panose="020F0502020204030204" pitchFamily="34" charset="0"/>
            </a:endParaRPr>
          </a:p>
          <a:p>
            <a:pPr lvl="0" algn="ctr"/>
            <a:r>
              <a:rPr lang="en-GB" sz="3600" dirty="0">
                <a:latin typeface="Calibri" panose="020F0502020204030204" pitchFamily="34" charset="0"/>
                <a:cs typeface="Calibri" panose="020F0502020204030204" pitchFamily="34" charset="0"/>
              </a:rPr>
              <a:t>Communication is the key to ensuring that all parties are continuing to enjoy and engage in this special opportunity of being part of the Instrumental Program.</a:t>
            </a:r>
          </a:p>
        </p:txBody>
      </p:sp>
    </p:spTree>
    <p:extLst>
      <p:ext uri="{BB962C8B-B14F-4D97-AF65-F5344CB8AC3E}">
        <p14:creationId xmlns:p14="http://schemas.microsoft.com/office/powerpoint/2010/main" val="79489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763" y="177075"/>
            <a:ext cx="5010471" cy="1015663"/>
          </a:xfrm>
          <a:prstGeom prst="rect">
            <a:avLst/>
          </a:prstGeom>
        </p:spPr>
        <p:txBody>
          <a:bodyPr wrap="square">
            <a:spAutoFit/>
          </a:bodyPr>
          <a:lstStyle/>
          <a:p>
            <a:pPr lvl="0" defTabSz="914400">
              <a:defRPr/>
            </a:pPr>
            <a:r>
              <a:rPr lang="en-US" sz="6000" b="1" kern="0" dirty="0">
                <a:solidFill>
                  <a:srgbClr val="0000FF"/>
                </a:solidFill>
                <a:latin typeface="Palatino Linotype" panose="02040502050505030304" pitchFamily="18" charset="0"/>
              </a:rPr>
              <a:t>Performances</a:t>
            </a:r>
            <a:endParaRPr lang="en-AU" b="1" kern="0" dirty="0">
              <a:solidFill>
                <a:srgbClr val="0000FF"/>
              </a:solidFill>
            </a:endParaRPr>
          </a:p>
        </p:txBody>
      </p:sp>
      <p:sp>
        <p:nvSpPr>
          <p:cNvPr id="3" name="TextBox 2"/>
          <p:cNvSpPr txBox="1"/>
          <p:nvPr/>
        </p:nvSpPr>
        <p:spPr>
          <a:xfrm>
            <a:off x="606287" y="1133083"/>
            <a:ext cx="11092070" cy="5632311"/>
          </a:xfrm>
          <a:prstGeom prst="rect">
            <a:avLst/>
          </a:prstGeom>
          <a:noFill/>
        </p:spPr>
        <p:txBody>
          <a:bodyPr wrap="square" rtlCol="0">
            <a:spAutoFit/>
          </a:bodyPr>
          <a:lstStyle/>
          <a:p>
            <a:pPr marL="571500" lvl="0" indent="-571500">
              <a:buFont typeface="Arial" panose="020B0604020202020204" pitchFamily="34" charset="0"/>
              <a:buChar char="•"/>
            </a:pPr>
            <a:r>
              <a:rPr lang="en-GB" sz="3600" dirty="0">
                <a:solidFill>
                  <a:prstClr val="black"/>
                </a:solidFill>
                <a:latin typeface="Calibri" panose="020F0502020204030204" pitchFamily="34" charset="0"/>
                <a:cs typeface="Calibri" panose="020F0502020204030204" pitchFamily="34" charset="0"/>
              </a:rPr>
              <a:t>At the end of term 3, a performance evening is held in the PAC.  Limited seating is available with generally, two tickets being issued to the family per child.</a:t>
            </a:r>
          </a:p>
          <a:p>
            <a:pPr marL="571500" lvl="0" indent="-571500">
              <a:buFont typeface="Arial" panose="020B0604020202020204" pitchFamily="34" charset="0"/>
              <a:buChar char="•"/>
            </a:pPr>
            <a:r>
              <a:rPr lang="en-GB" sz="3600" dirty="0">
                <a:solidFill>
                  <a:prstClr val="black"/>
                </a:solidFill>
                <a:latin typeface="Calibri" panose="020F0502020204030204" pitchFamily="34" charset="0"/>
                <a:cs typeface="Calibri" panose="020F0502020204030204" pitchFamily="34" charset="0"/>
              </a:rPr>
              <a:t>Year 4 String and Band Students are required for a very short performance to show-case to new instrumental students for the following year.  This is held after school early-term 4.</a:t>
            </a:r>
          </a:p>
          <a:p>
            <a:pPr marL="571500" lvl="0" indent="-571500">
              <a:buFont typeface="Arial" panose="020B0604020202020204" pitchFamily="34" charset="0"/>
              <a:buChar char="•"/>
            </a:pPr>
            <a:r>
              <a:rPr lang="en-GB" sz="3600" dirty="0">
                <a:solidFill>
                  <a:prstClr val="black"/>
                </a:solidFill>
                <a:latin typeface="Calibri" panose="020F0502020204030204" pitchFamily="34" charset="0"/>
                <a:cs typeface="Calibri" panose="020F0502020204030204" pitchFamily="34" charset="0"/>
              </a:rPr>
              <a:t>Other performances as they arise on offer.  </a:t>
            </a:r>
          </a:p>
          <a:p>
            <a:pPr marL="571500" lvl="0" indent="-571500">
              <a:buFont typeface="Arial" panose="020B0604020202020204" pitchFamily="34" charset="0"/>
              <a:buChar char="•"/>
            </a:pPr>
            <a:r>
              <a:rPr lang="en-GB" sz="3600" dirty="0">
                <a:solidFill>
                  <a:prstClr val="black"/>
                </a:solidFill>
                <a:latin typeface="Calibri" panose="020F0502020204030204" pitchFamily="34" charset="0"/>
                <a:cs typeface="Calibri" panose="020F0502020204030204" pitchFamily="34" charset="0"/>
              </a:rPr>
              <a:t>On occasions, ensemble groups perform for competitions.  You will be advised accordingly.</a:t>
            </a:r>
          </a:p>
        </p:txBody>
      </p:sp>
    </p:spTree>
    <p:extLst>
      <p:ext uri="{BB962C8B-B14F-4D97-AF65-F5344CB8AC3E}">
        <p14:creationId xmlns:p14="http://schemas.microsoft.com/office/powerpoint/2010/main" val="22119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306" y="0"/>
            <a:ext cx="8469416" cy="1200329"/>
          </a:xfrm>
          <a:prstGeom prst="rect">
            <a:avLst/>
          </a:prstGeom>
        </p:spPr>
        <p:txBody>
          <a:bodyPr wrap="square">
            <a:spAutoFit/>
          </a:bodyPr>
          <a:lstStyle/>
          <a:p>
            <a:pPr algn="ctr"/>
            <a:endParaRPr lang="en-AU" sz="3600" dirty="0"/>
          </a:p>
          <a:p>
            <a:pPr algn="ctr"/>
            <a:r>
              <a:rPr lang="en-AU" sz="3600" dirty="0"/>
              <a:t> </a:t>
            </a:r>
            <a:r>
              <a:rPr lang="en-AU" sz="3600" b="1" dirty="0">
                <a:solidFill>
                  <a:srgbClr val="0000FF"/>
                </a:solidFill>
                <a:latin typeface="Palatino Linotype" panose="02040502050505030304" pitchFamily="18" charset="0"/>
              </a:rPr>
              <a:t>Instrumental Music Program Selection</a:t>
            </a:r>
            <a:endParaRPr kumimoji="0" lang="en-AU" sz="3600" b="1" i="0" u="none" strike="noStrike" kern="0" cap="none" spc="0" normalizeH="0" baseline="0" noProof="0" dirty="0">
              <a:ln>
                <a:noFill/>
              </a:ln>
              <a:solidFill>
                <a:srgbClr val="0000FF"/>
              </a:solidFill>
              <a:effectLst/>
              <a:uLnTx/>
              <a:uFillTx/>
              <a:latin typeface="Palatino Linotype" panose="02040502050505030304" pitchFamily="18" charset="0"/>
            </a:endParaRPr>
          </a:p>
        </p:txBody>
      </p:sp>
      <p:sp>
        <p:nvSpPr>
          <p:cNvPr id="5" name="Rectangle 4"/>
          <p:cNvSpPr/>
          <p:nvPr/>
        </p:nvSpPr>
        <p:spPr>
          <a:xfrm>
            <a:off x="1003748" y="1339188"/>
            <a:ext cx="10384688" cy="2062103"/>
          </a:xfrm>
          <a:prstGeom prst="rect">
            <a:avLst/>
          </a:prstGeom>
        </p:spPr>
        <p:txBody>
          <a:bodyPr wrap="square">
            <a:spAutoFit/>
          </a:bodyPr>
          <a:lstStyle/>
          <a:p>
            <a:r>
              <a:rPr lang="en-AU" sz="3200" dirty="0">
                <a:solidFill>
                  <a:srgbClr val="000000"/>
                </a:solidFill>
                <a:latin typeface="Calibri" panose="020F0502020204030204" pitchFamily="34" charset="0"/>
                <a:cs typeface="Calibri" panose="020F0502020204030204" pitchFamily="34" charset="0"/>
              </a:rPr>
              <a:t>Very limited positions are available due to our school allocation. Thus a </a:t>
            </a:r>
            <a:r>
              <a:rPr lang="en-AU" sz="3200" u="sng" dirty="0">
                <a:solidFill>
                  <a:srgbClr val="000000"/>
                </a:solidFill>
                <a:latin typeface="Calibri" panose="020F0502020204030204" pitchFamily="34" charset="0"/>
                <a:cs typeface="Calibri" panose="020F0502020204030204" pitchFamily="34" charset="0"/>
              </a:rPr>
              <a:t>long-term commitment </a:t>
            </a:r>
            <a:r>
              <a:rPr lang="en-AU" sz="3200" dirty="0">
                <a:solidFill>
                  <a:srgbClr val="000000"/>
                </a:solidFill>
                <a:latin typeface="Calibri" panose="020F0502020204030204" pitchFamily="34" charset="0"/>
                <a:cs typeface="Calibri" panose="020F0502020204030204" pitchFamily="34" charset="0"/>
              </a:rPr>
              <a:t>is required as these positions a very highly sort after by other students and families.</a:t>
            </a:r>
          </a:p>
        </p:txBody>
      </p:sp>
      <p:sp>
        <p:nvSpPr>
          <p:cNvPr id="6" name="Rectangle 5"/>
          <p:cNvSpPr/>
          <p:nvPr/>
        </p:nvSpPr>
        <p:spPr>
          <a:xfrm>
            <a:off x="883306" y="3657031"/>
            <a:ext cx="10292694" cy="2554545"/>
          </a:xfrm>
          <a:prstGeom prst="rect">
            <a:avLst/>
          </a:prstGeom>
        </p:spPr>
        <p:txBody>
          <a:bodyPr wrap="square">
            <a:spAutoFit/>
          </a:bodyPr>
          <a:lstStyle/>
          <a:p>
            <a:pPr lvl="0"/>
            <a:r>
              <a:rPr lang="en-AU" sz="3200" dirty="0">
                <a:solidFill>
                  <a:srgbClr val="000000"/>
                </a:solidFill>
                <a:latin typeface="Calibri" panose="020F0502020204030204" pitchFamily="34" charset="0"/>
                <a:cs typeface="Calibri" panose="020F0502020204030204" pitchFamily="34" charset="0"/>
              </a:rPr>
              <a:t>• </a:t>
            </a:r>
            <a:r>
              <a:rPr lang="en-AU" sz="3200" b="1" dirty="0">
                <a:solidFill>
                  <a:srgbClr val="FF0000"/>
                </a:solidFill>
                <a:latin typeface="Calibri" panose="020F0502020204030204" pitchFamily="34" charset="0"/>
                <a:cs typeface="Calibri" panose="020F0502020204030204" pitchFamily="34" charset="0"/>
              </a:rPr>
              <a:t>Year Two: </a:t>
            </a:r>
            <a:r>
              <a:rPr lang="en-AU" sz="3200" dirty="0">
                <a:solidFill>
                  <a:srgbClr val="000000"/>
                </a:solidFill>
                <a:latin typeface="Calibri" panose="020F0502020204030204" pitchFamily="34" charset="0"/>
                <a:cs typeface="Calibri" panose="020F0502020204030204" pitchFamily="34" charset="0"/>
              </a:rPr>
              <a:t>students for a </a:t>
            </a:r>
            <a:r>
              <a:rPr lang="en-AU" sz="3200" b="1" u="sng" dirty="0">
                <a:solidFill>
                  <a:srgbClr val="000000"/>
                </a:solidFill>
                <a:latin typeface="Calibri" panose="020F0502020204030204" pitchFamily="34" charset="0"/>
                <a:cs typeface="Calibri" panose="020F0502020204030204" pitchFamily="34" charset="0"/>
              </a:rPr>
              <a:t>Beginner’s </a:t>
            </a:r>
            <a:r>
              <a:rPr lang="en-AU" sz="3200" b="1" dirty="0">
                <a:solidFill>
                  <a:srgbClr val="000000"/>
                </a:solidFill>
                <a:latin typeface="Calibri" panose="020F0502020204030204" pitchFamily="34" charset="0"/>
                <a:cs typeface="Calibri" panose="020F0502020204030204" pitchFamily="34" charset="0"/>
              </a:rPr>
              <a:t>String Program </a:t>
            </a:r>
            <a:r>
              <a:rPr lang="en-AU" sz="3200" dirty="0">
                <a:solidFill>
                  <a:srgbClr val="000000"/>
                </a:solidFill>
                <a:latin typeface="Calibri" panose="020F0502020204030204" pitchFamily="34" charset="0"/>
                <a:cs typeface="Calibri" panose="020F0502020204030204" pitchFamily="34" charset="0"/>
              </a:rPr>
              <a:t>starting in Year 3 </a:t>
            </a:r>
          </a:p>
          <a:p>
            <a:pPr lvl="0"/>
            <a:endParaRPr lang="en-AU" sz="3200" dirty="0">
              <a:solidFill>
                <a:srgbClr val="000000"/>
              </a:solidFill>
              <a:latin typeface="Calibri" panose="020F0502020204030204" pitchFamily="34" charset="0"/>
              <a:cs typeface="Calibri" panose="020F0502020204030204" pitchFamily="34" charset="0"/>
            </a:endParaRPr>
          </a:p>
          <a:p>
            <a:pPr lvl="0"/>
            <a:r>
              <a:rPr lang="en-AU" sz="3200" dirty="0">
                <a:solidFill>
                  <a:srgbClr val="000000"/>
                </a:solidFill>
                <a:latin typeface="Calibri" panose="020F0502020204030204" pitchFamily="34" charset="0"/>
                <a:cs typeface="Calibri" panose="020F0502020204030204" pitchFamily="34" charset="0"/>
              </a:rPr>
              <a:t>• </a:t>
            </a:r>
            <a:r>
              <a:rPr lang="en-AU" sz="3200" b="1" dirty="0">
                <a:solidFill>
                  <a:srgbClr val="FF0000"/>
                </a:solidFill>
                <a:latin typeface="Calibri" panose="020F0502020204030204" pitchFamily="34" charset="0"/>
                <a:cs typeface="Calibri" panose="020F0502020204030204" pitchFamily="34" charset="0"/>
              </a:rPr>
              <a:t>Year Three: </a:t>
            </a:r>
            <a:r>
              <a:rPr lang="en-AU" sz="3200" b="1" dirty="0">
                <a:solidFill>
                  <a:srgbClr val="000000"/>
                </a:solidFill>
                <a:latin typeface="Calibri" panose="020F0502020204030204" pitchFamily="34" charset="0"/>
                <a:cs typeface="Calibri" panose="020F0502020204030204" pitchFamily="34" charset="0"/>
              </a:rPr>
              <a:t>Band Program </a:t>
            </a:r>
            <a:r>
              <a:rPr lang="en-AU" sz="3200" dirty="0">
                <a:solidFill>
                  <a:srgbClr val="000000"/>
                </a:solidFill>
                <a:latin typeface="Calibri" panose="020F0502020204030204" pitchFamily="34" charset="0"/>
                <a:cs typeface="Calibri" panose="020F0502020204030204" pitchFamily="34" charset="0"/>
              </a:rPr>
              <a:t>starting in Year 4.  Students learning a woodwind, brass or percussion instrument </a:t>
            </a:r>
          </a:p>
        </p:txBody>
      </p:sp>
    </p:spTree>
    <p:extLst>
      <p:ext uri="{BB962C8B-B14F-4D97-AF65-F5344CB8AC3E}">
        <p14:creationId xmlns:p14="http://schemas.microsoft.com/office/powerpoint/2010/main" val="4268565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852" y="1114024"/>
            <a:ext cx="10336800" cy="4154984"/>
          </a:xfrm>
          <a:prstGeom prst="rect">
            <a:avLst/>
          </a:prstGeom>
        </p:spPr>
        <p:txBody>
          <a:bodyPr wrap="square">
            <a:spAutoFit/>
          </a:bodyPr>
          <a:lstStyle/>
          <a:p>
            <a:r>
              <a:rPr lang="en-AU" sz="2400" dirty="0">
                <a:solidFill>
                  <a:srgbClr val="000000"/>
                </a:solidFill>
                <a:latin typeface="Calibri" panose="020F0502020204030204" pitchFamily="34" charset="0"/>
                <a:cs typeface="Calibri" panose="020F0502020204030204" pitchFamily="34" charset="0"/>
              </a:rPr>
              <a:t>Under </a:t>
            </a:r>
            <a:r>
              <a:rPr lang="en-AU" sz="2400" dirty="0">
                <a:solidFill>
                  <a:srgbClr val="FF0000"/>
                </a:solidFill>
                <a:latin typeface="Calibri" panose="020F0502020204030204" pitchFamily="34" charset="0"/>
                <a:cs typeface="Calibri" panose="020F0502020204030204" pitchFamily="34" charset="0"/>
              </a:rPr>
              <a:t>Education Queensland’s Policy</a:t>
            </a:r>
            <a:r>
              <a:rPr lang="en-AU" sz="2400" dirty="0">
                <a:solidFill>
                  <a:srgbClr val="000000"/>
                </a:solidFill>
                <a:latin typeface="Calibri" panose="020F0502020204030204" pitchFamily="34" charset="0"/>
                <a:cs typeface="Calibri" panose="020F0502020204030204" pitchFamily="34" charset="0"/>
              </a:rPr>
              <a:t>, children who take up a place in the Beginner’s Strings Program starting in Year 3 </a:t>
            </a:r>
            <a:r>
              <a:rPr lang="en-AU" sz="2400" b="1" dirty="0">
                <a:solidFill>
                  <a:srgbClr val="000000"/>
                </a:solidFill>
                <a:latin typeface="Calibri" panose="020F0502020204030204" pitchFamily="34" charset="0"/>
                <a:cs typeface="Calibri" panose="020F0502020204030204" pitchFamily="34" charset="0"/>
              </a:rPr>
              <a:t>will not be eligible to be offered a place in the Band Program.</a:t>
            </a:r>
          </a:p>
          <a:p>
            <a:endParaRPr lang="en-AU" sz="2400" dirty="0">
              <a:solidFill>
                <a:srgbClr val="000000"/>
              </a:solidFill>
              <a:latin typeface="Calibri" panose="020F0502020204030204" pitchFamily="34" charset="0"/>
              <a:cs typeface="Calibri" panose="020F0502020204030204" pitchFamily="34" charset="0"/>
            </a:endParaRPr>
          </a:p>
          <a:p>
            <a:r>
              <a:rPr lang="en-AU" sz="2400" dirty="0">
                <a:solidFill>
                  <a:srgbClr val="000000"/>
                </a:solidFill>
                <a:latin typeface="Calibri" panose="020F0502020204030204" pitchFamily="34" charset="0"/>
                <a:cs typeface="Calibri" panose="020F0502020204030204" pitchFamily="34" charset="0"/>
              </a:rPr>
              <a:t>Therefore, should a child be particularly keen to play a concert band instrument, but be offered a place in the Strings Program in Year Three, you may choose to forego entry into the Strings Program to give them the chance of an offer into the Concert Band Program, starting in Year Four.</a:t>
            </a:r>
          </a:p>
          <a:p>
            <a:endParaRPr lang="en-AU" sz="2400" dirty="0">
              <a:solidFill>
                <a:srgbClr val="000000"/>
              </a:solidFill>
              <a:latin typeface="Calibri" panose="020F0502020204030204" pitchFamily="34" charset="0"/>
              <a:cs typeface="Calibri" panose="020F0502020204030204" pitchFamily="34" charset="0"/>
            </a:endParaRPr>
          </a:p>
          <a:p>
            <a:r>
              <a:rPr lang="en-AU" sz="2400" dirty="0">
                <a:solidFill>
                  <a:srgbClr val="000000"/>
                </a:solidFill>
                <a:latin typeface="Calibri" panose="020F0502020204030204" pitchFamily="34" charset="0"/>
                <a:cs typeface="Calibri" panose="020F0502020204030204" pitchFamily="34" charset="0"/>
              </a:rPr>
              <a:t> (NB: Please note whilst there is a good chance the student will be subsequently offered a place in the Band Program, there is no guarantee.) </a:t>
            </a:r>
            <a:endParaRPr lang="en-AU" sz="2400" dirty="0">
              <a:latin typeface="Calibri" panose="020F0502020204030204" pitchFamily="34" charset="0"/>
              <a:cs typeface="Calibri" panose="020F0502020204030204" pitchFamily="34" charset="0"/>
            </a:endParaRPr>
          </a:p>
        </p:txBody>
      </p:sp>
      <p:sp>
        <p:nvSpPr>
          <p:cNvPr id="3" name="Rectangle 2"/>
          <p:cNvSpPr/>
          <p:nvPr/>
        </p:nvSpPr>
        <p:spPr>
          <a:xfrm>
            <a:off x="957281" y="336251"/>
            <a:ext cx="2776722" cy="646331"/>
          </a:xfrm>
          <a:prstGeom prst="rect">
            <a:avLst/>
          </a:prstGeom>
        </p:spPr>
        <p:txBody>
          <a:bodyPr wrap="none">
            <a:spAutoFit/>
          </a:bodyPr>
          <a:lstStyle/>
          <a:p>
            <a:pPr algn="ctr"/>
            <a:r>
              <a:rPr lang="en-AU" sz="3600" dirty="0"/>
              <a:t> </a:t>
            </a:r>
            <a:r>
              <a:rPr lang="en-AU" sz="3600" b="1" dirty="0">
                <a:solidFill>
                  <a:srgbClr val="0000FF"/>
                </a:solidFill>
                <a:latin typeface="Palatino Linotype" panose="02040502050505030304" pitchFamily="18" charset="0"/>
              </a:rPr>
              <a:t>Please note:</a:t>
            </a:r>
            <a:endParaRPr kumimoji="0" lang="en-AU" sz="3600" b="1" i="0" u="none" strike="noStrike" kern="0" cap="none" spc="0" normalizeH="0" baseline="0" noProof="0" dirty="0">
              <a:ln>
                <a:noFill/>
              </a:ln>
              <a:solidFill>
                <a:srgbClr val="0000FF"/>
              </a:solidFill>
              <a:effectLst/>
              <a:uLnTx/>
              <a:uFillTx/>
              <a:latin typeface="Palatino Linotype" panose="02040502050505030304" pitchFamily="18" charset="0"/>
            </a:endParaRPr>
          </a:p>
        </p:txBody>
      </p:sp>
    </p:spTree>
    <p:extLst>
      <p:ext uri="{BB962C8B-B14F-4D97-AF65-F5344CB8AC3E}">
        <p14:creationId xmlns:p14="http://schemas.microsoft.com/office/powerpoint/2010/main" val="252882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2149" y="117458"/>
            <a:ext cx="4928425"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800" b="1" i="0" u="none" strike="noStrike" kern="0" cap="none" spc="0" normalizeH="0" baseline="0" noProof="0" dirty="0">
                <a:ln>
                  <a:noFill/>
                </a:ln>
                <a:solidFill>
                  <a:srgbClr val="0000FF"/>
                </a:solidFill>
                <a:effectLst/>
                <a:uLnTx/>
                <a:uFillTx/>
                <a:latin typeface="Palatino Linotype" panose="02040502050505030304" pitchFamily="18" charset="0"/>
                <a:ea typeface="+mj-ea"/>
                <a:cs typeface="+mj-cs"/>
              </a:rPr>
              <a:t>Music Staff </a:t>
            </a:r>
            <a:r>
              <a:rPr kumimoji="0" lang="en-US" altLang="en-US" sz="1600" b="1" i="0" u="none" strike="noStrike" kern="0" cap="none" spc="0" normalizeH="0" baseline="0" noProof="0" dirty="0">
                <a:ln>
                  <a:noFill/>
                </a:ln>
                <a:solidFill>
                  <a:srgbClr val="0000FF"/>
                </a:solidFill>
                <a:effectLst/>
                <a:uLnTx/>
                <a:uFillTx/>
                <a:latin typeface="Palatino Linotype" panose="02040502050505030304" pitchFamily="18" charset="0"/>
                <a:ea typeface="+mj-ea"/>
                <a:cs typeface="+mj-cs"/>
              </a:rPr>
              <a:t>(</a:t>
            </a:r>
            <a:r>
              <a:rPr kumimoji="0" lang="en-US" altLang="en-US" sz="1600" b="1" i="0" u="none" strike="noStrike" kern="0" cap="none" spc="0" normalizeH="0" baseline="0" noProof="0" dirty="0" err="1">
                <a:ln>
                  <a:noFill/>
                </a:ln>
                <a:solidFill>
                  <a:srgbClr val="0000FF"/>
                </a:solidFill>
                <a:effectLst/>
                <a:uLnTx/>
                <a:uFillTx/>
                <a:latin typeface="Palatino Linotype" panose="02040502050505030304" pitchFamily="18" charset="0"/>
                <a:ea typeface="+mj-ea"/>
                <a:cs typeface="+mj-cs"/>
              </a:rPr>
              <a:t>anticip</a:t>
            </a:r>
            <a:r>
              <a:rPr kumimoji="0" lang="en-US" altLang="en-US" sz="1600" b="1" i="0" u="none" strike="noStrike" kern="0" cap="none" spc="0" normalizeH="0" baseline="0" noProof="0" dirty="0">
                <a:ln>
                  <a:noFill/>
                </a:ln>
                <a:solidFill>
                  <a:srgbClr val="0000FF"/>
                </a:solidFill>
                <a:effectLst/>
                <a:uLnTx/>
                <a:uFillTx/>
                <a:latin typeface="Palatino Linotype" panose="02040502050505030304" pitchFamily="18" charset="0"/>
                <a:ea typeface="+mj-ea"/>
                <a:cs typeface="+mj-cs"/>
              </a:rPr>
              <a:t>[</a:t>
            </a:r>
            <a:r>
              <a:rPr kumimoji="0" lang="en-US" altLang="en-US" sz="1600" b="1" i="0" u="none" strike="noStrike" kern="0" cap="none" spc="0" normalizeH="0" baseline="0" noProof="0" dirty="0" err="1">
                <a:ln>
                  <a:noFill/>
                </a:ln>
                <a:solidFill>
                  <a:srgbClr val="0000FF"/>
                </a:solidFill>
                <a:effectLst/>
                <a:uLnTx/>
                <a:uFillTx/>
                <a:latin typeface="Palatino Linotype" panose="02040502050505030304" pitchFamily="18" charset="0"/>
                <a:ea typeface="+mj-ea"/>
                <a:cs typeface="+mj-cs"/>
              </a:rPr>
              <a:t>ated</a:t>
            </a:r>
            <a:r>
              <a:rPr kumimoji="0" lang="en-US" altLang="en-US" sz="1600" b="1" i="0" u="none" strike="noStrike" kern="0" cap="none" spc="0" normalizeH="0" baseline="0" noProof="0" dirty="0">
                <a:ln>
                  <a:noFill/>
                </a:ln>
                <a:solidFill>
                  <a:srgbClr val="0000FF"/>
                </a:solidFill>
                <a:effectLst/>
                <a:uLnTx/>
                <a:uFillTx/>
                <a:latin typeface="Palatino Linotype" panose="02040502050505030304" pitchFamily="18" charset="0"/>
                <a:ea typeface="+mj-ea"/>
                <a:cs typeface="+mj-cs"/>
              </a:rPr>
              <a:t>) </a:t>
            </a:r>
            <a:endParaRPr kumimoji="0" lang="en-AU" sz="1600" b="1" i="0" u="none" strike="noStrike" kern="0" cap="none" spc="0" normalizeH="0" baseline="0" noProof="0" dirty="0">
              <a:ln>
                <a:noFill/>
              </a:ln>
              <a:solidFill>
                <a:srgbClr val="0000FF"/>
              </a:solidFill>
              <a:effectLst/>
              <a:uLnTx/>
              <a:uFillTx/>
            </a:endParaRPr>
          </a:p>
        </p:txBody>
      </p:sp>
      <p:sp>
        <p:nvSpPr>
          <p:cNvPr id="3" name="TextBox 2"/>
          <p:cNvSpPr txBox="1"/>
          <p:nvPr/>
        </p:nvSpPr>
        <p:spPr>
          <a:xfrm>
            <a:off x="512752" y="948455"/>
            <a:ext cx="11344631" cy="4893647"/>
          </a:xfrm>
          <a:prstGeom prst="rect">
            <a:avLst/>
          </a:prstGeom>
          <a:noFill/>
        </p:spPr>
        <p:txBody>
          <a:bodyPr wrap="square" rtlCol="0">
            <a:spAutoFit/>
          </a:bodyPr>
          <a:lstStyle/>
          <a:p>
            <a:pPr marL="342900" lvl="0" indent="-342900" defTabSz="914400" fontAlgn="base">
              <a:spcBef>
                <a:spcPct val="20000"/>
              </a:spcBef>
              <a:spcAft>
                <a:spcPct val="0"/>
              </a:spcAft>
              <a:buFontTx/>
              <a:buChar char="•"/>
            </a:pPr>
            <a:r>
              <a:rPr lang="en-US" altLang="en-US" sz="2400" kern="0" dirty="0" err="1">
                <a:solidFill>
                  <a:srgbClr val="FF0000"/>
                </a:solidFill>
                <a:latin typeface="Calibri" panose="020F0502020204030204" pitchFamily="34" charset="0"/>
              </a:rPr>
              <a:t>Mrs</a:t>
            </a:r>
            <a:r>
              <a:rPr lang="en-US" altLang="en-US" sz="2400" kern="0" dirty="0">
                <a:solidFill>
                  <a:srgbClr val="FF0000"/>
                </a:solidFill>
                <a:latin typeface="Calibri" panose="020F0502020204030204" pitchFamily="34" charset="0"/>
              </a:rPr>
              <a:t> Robyn Forshaw (</a:t>
            </a:r>
            <a:r>
              <a:rPr lang="en-US" altLang="en-US" sz="2400" kern="0" dirty="0">
                <a:solidFill>
                  <a:srgbClr val="FF0000"/>
                </a:solidFill>
                <a:latin typeface="Calibri" panose="020F0502020204030204" pitchFamily="34" charset="0"/>
                <a:hlinkClick r:id="rId2"/>
              </a:rPr>
              <a:t>rfors2@eq.edu.au</a:t>
            </a:r>
            <a:r>
              <a:rPr lang="en-US" altLang="en-US" sz="2400" kern="0" dirty="0">
                <a:solidFill>
                  <a:srgbClr val="FF0000"/>
                </a:solidFill>
                <a:latin typeface="Calibri" panose="020F0502020204030204" pitchFamily="34" charset="0"/>
              </a:rPr>
              <a:t>)  </a:t>
            </a:r>
          </a:p>
          <a:p>
            <a:pPr defTabSz="914400" fontAlgn="base">
              <a:spcBef>
                <a:spcPct val="20000"/>
              </a:spcBef>
              <a:spcAft>
                <a:spcPct val="0"/>
              </a:spcAft>
            </a:pPr>
            <a:r>
              <a:rPr lang="en-US" altLang="en-US" sz="2400" kern="0" dirty="0">
                <a:solidFill>
                  <a:srgbClr val="000000"/>
                </a:solidFill>
                <a:latin typeface="Calibri" panose="020F0502020204030204" pitchFamily="34" charset="0"/>
              </a:rPr>
              <a:t>Instrumental Music Teacher (Brass)</a:t>
            </a:r>
          </a:p>
          <a:p>
            <a:pPr defTabSz="914400" fontAlgn="base">
              <a:spcBef>
                <a:spcPct val="20000"/>
              </a:spcBef>
              <a:spcAft>
                <a:spcPct val="0"/>
              </a:spcAft>
            </a:pPr>
            <a:endParaRPr lang="en-US" altLang="en-US" sz="1200" kern="0" dirty="0">
              <a:solidFill>
                <a:srgbClr val="000000"/>
              </a:solidFill>
              <a:latin typeface="Calibri" panose="020F0502020204030204" pitchFamily="34" charset="0"/>
            </a:endParaRPr>
          </a:p>
          <a:p>
            <a:pPr marL="342900" lvl="0" indent="-342900" defTabSz="914400" fontAlgn="base">
              <a:spcBef>
                <a:spcPct val="20000"/>
              </a:spcBef>
              <a:spcAft>
                <a:spcPct val="0"/>
              </a:spcAft>
              <a:buFontTx/>
              <a:buChar char="•"/>
            </a:pPr>
            <a:r>
              <a:rPr lang="en-US" altLang="en-US" sz="2400" kern="0" dirty="0" err="1">
                <a:solidFill>
                  <a:srgbClr val="FF0000"/>
                </a:solidFill>
                <a:latin typeface="Calibri" panose="020F0502020204030204" pitchFamily="34" charset="0"/>
              </a:rPr>
              <a:t>Ms</a:t>
            </a:r>
            <a:r>
              <a:rPr lang="en-US" altLang="en-US" sz="2400" kern="0" dirty="0">
                <a:solidFill>
                  <a:srgbClr val="FF0000"/>
                </a:solidFill>
                <a:latin typeface="Calibri" panose="020F0502020204030204" pitchFamily="34" charset="0"/>
              </a:rPr>
              <a:t> Helen  Low (</a:t>
            </a:r>
            <a:r>
              <a:rPr lang="en-US" altLang="en-US" sz="2400" kern="0" dirty="0">
                <a:solidFill>
                  <a:srgbClr val="FF0000"/>
                </a:solidFill>
                <a:latin typeface="Calibri" panose="020F0502020204030204" pitchFamily="34" charset="0"/>
                <a:hlinkClick r:id="rId3"/>
              </a:rPr>
              <a:t>hlowe1@eq.edu.au</a:t>
            </a:r>
            <a:r>
              <a:rPr lang="en-US" altLang="en-US" sz="2400" kern="0" dirty="0">
                <a:solidFill>
                  <a:srgbClr val="FF0000"/>
                </a:solidFill>
                <a:latin typeface="Calibri" panose="020F0502020204030204" pitchFamily="34" charset="0"/>
              </a:rPr>
              <a:t>) </a:t>
            </a:r>
          </a:p>
          <a:p>
            <a:pPr lvl="0" defTabSz="914400" fontAlgn="base">
              <a:spcBef>
                <a:spcPct val="20000"/>
              </a:spcBef>
              <a:spcAft>
                <a:spcPct val="0"/>
              </a:spcAft>
            </a:pPr>
            <a:r>
              <a:rPr lang="en-US" altLang="en-US" sz="2400" kern="0" dirty="0">
                <a:solidFill>
                  <a:srgbClr val="000000"/>
                </a:solidFill>
                <a:latin typeface="Calibri" panose="020F0502020204030204" pitchFamily="34" charset="0"/>
              </a:rPr>
              <a:t>Instrumental Music Teacher (Woodwind and Percussion)</a:t>
            </a:r>
          </a:p>
          <a:p>
            <a:pPr lvl="0" defTabSz="914400" fontAlgn="base">
              <a:spcBef>
                <a:spcPct val="20000"/>
              </a:spcBef>
              <a:spcAft>
                <a:spcPct val="0"/>
              </a:spcAft>
            </a:pPr>
            <a:endParaRPr lang="en-US" altLang="en-US" sz="1200" kern="0" dirty="0">
              <a:solidFill>
                <a:srgbClr val="000000"/>
              </a:solidFill>
              <a:latin typeface="Calibri" panose="020F0502020204030204" pitchFamily="34" charset="0"/>
            </a:endParaRPr>
          </a:p>
          <a:p>
            <a:pPr marL="342900" lvl="0" indent="-342900" defTabSz="914400" fontAlgn="base">
              <a:spcBef>
                <a:spcPct val="20000"/>
              </a:spcBef>
              <a:spcAft>
                <a:spcPct val="0"/>
              </a:spcAft>
              <a:buFontTx/>
              <a:buChar char="•"/>
            </a:pPr>
            <a:r>
              <a:rPr lang="en-US" altLang="en-US" sz="2400" kern="0" dirty="0" err="1">
                <a:solidFill>
                  <a:srgbClr val="FF0000"/>
                </a:solidFill>
                <a:latin typeface="Calibri" panose="020F0502020204030204" pitchFamily="34" charset="0"/>
              </a:rPr>
              <a:t>Ms</a:t>
            </a:r>
            <a:r>
              <a:rPr lang="en-US" altLang="en-US" sz="2400" kern="0" dirty="0">
                <a:solidFill>
                  <a:srgbClr val="FF0000"/>
                </a:solidFill>
                <a:latin typeface="Calibri" panose="020F0502020204030204" pitchFamily="34" charset="0"/>
              </a:rPr>
              <a:t> Penny Williams (</a:t>
            </a:r>
            <a:r>
              <a:rPr lang="en-US" altLang="en-US" sz="2400" kern="0" dirty="0">
                <a:solidFill>
                  <a:srgbClr val="FF0000"/>
                </a:solidFill>
                <a:latin typeface="Calibri" panose="020F0502020204030204" pitchFamily="34" charset="0"/>
                <a:hlinkClick r:id="rId4"/>
              </a:rPr>
              <a:t>pwill8@eq.edu.au</a:t>
            </a:r>
            <a:r>
              <a:rPr lang="en-US" altLang="en-US" sz="2400" kern="0" dirty="0">
                <a:solidFill>
                  <a:srgbClr val="FF0000"/>
                </a:solidFill>
                <a:latin typeface="Calibri" panose="020F0502020204030204" pitchFamily="34" charset="0"/>
              </a:rPr>
              <a:t>) </a:t>
            </a:r>
          </a:p>
          <a:p>
            <a:pPr defTabSz="914400" fontAlgn="base">
              <a:spcBef>
                <a:spcPct val="20000"/>
              </a:spcBef>
              <a:spcAft>
                <a:spcPct val="0"/>
              </a:spcAft>
            </a:pPr>
            <a:r>
              <a:rPr lang="en-US" altLang="en-US" sz="2400" kern="0" dirty="0">
                <a:solidFill>
                  <a:srgbClr val="000000"/>
                </a:solidFill>
                <a:latin typeface="Calibri" panose="020F0502020204030204" pitchFamily="34" charset="0"/>
              </a:rPr>
              <a:t>Instrumental Music Teacher (Strings)</a:t>
            </a:r>
          </a:p>
          <a:p>
            <a:pPr defTabSz="914400" fontAlgn="base">
              <a:spcBef>
                <a:spcPct val="20000"/>
              </a:spcBef>
              <a:spcAft>
                <a:spcPct val="0"/>
              </a:spcAft>
            </a:pPr>
            <a:endParaRPr lang="en-US" altLang="en-US" sz="2400" kern="0" dirty="0">
              <a:solidFill>
                <a:srgbClr val="000000"/>
              </a:solidFill>
              <a:latin typeface="Calibri" panose="020F0502020204030204" pitchFamily="34" charset="0"/>
            </a:endParaRPr>
          </a:p>
          <a:p>
            <a:pPr defTabSz="914400" fontAlgn="base">
              <a:spcBef>
                <a:spcPct val="20000"/>
              </a:spcBef>
              <a:spcAft>
                <a:spcPct val="0"/>
              </a:spcAft>
            </a:pPr>
            <a:r>
              <a:rPr lang="en-US" altLang="en-US" sz="2400" b="1" u="sng" kern="0" dirty="0">
                <a:solidFill>
                  <a:srgbClr val="000000"/>
                </a:solidFill>
                <a:latin typeface="Calibri" panose="020F0502020204030204" pitchFamily="34" charset="0"/>
              </a:rPr>
              <a:t>School Co-Ordination</a:t>
            </a:r>
          </a:p>
          <a:p>
            <a:pPr marL="342900" lvl="0" indent="-342900" defTabSz="914400" fontAlgn="base">
              <a:spcBef>
                <a:spcPct val="20000"/>
              </a:spcBef>
              <a:spcAft>
                <a:spcPct val="0"/>
              </a:spcAft>
              <a:buFontTx/>
              <a:buChar char="•"/>
            </a:pPr>
            <a:r>
              <a:rPr lang="en-US" altLang="en-US" sz="2400" kern="0" dirty="0" err="1">
                <a:solidFill>
                  <a:srgbClr val="FF0000"/>
                </a:solidFill>
                <a:latin typeface="Calibri" panose="020F0502020204030204" pitchFamily="34" charset="0"/>
              </a:rPr>
              <a:t>Mrs</a:t>
            </a:r>
            <a:r>
              <a:rPr lang="en-US" altLang="en-US" sz="2400" kern="0" dirty="0">
                <a:solidFill>
                  <a:srgbClr val="FF0000"/>
                </a:solidFill>
                <a:latin typeface="Calibri" panose="020F0502020204030204" pitchFamily="34" charset="0"/>
              </a:rPr>
              <a:t> Dorene Carter  (</a:t>
            </a:r>
            <a:r>
              <a:rPr lang="en-US" altLang="en-US" sz="2400" kern="0" dirty="0">
                <a:solidFill>
                  <a:srgbClr val="FF0000"/>
                </a:solidFill>
                <a:latin typeface="Calibri" panose="020F0502020204030204" pitchFamily="34" charset="0"/>
                <a:hlinkClick r:id="rId5"/>
              </a:rPr>
              <a:t>dcar3@eq.edu.au</a:t>
            </a:r>
            <a:r>
              <a:rPr lang="en-US" altLang="en-US" sz="2400" kern="0" dirty="0">
                <a:solidFill>
                  <a:srgbClr val="FF0000"/>
                </a:solidFill>
                <a:latin typeface="Calibri" panose="020F0502020204030204" pitchFamily="34" charset="0"/>
              </a:rPr>
              <a:t>)   </a:t>
            </a:r>
            <a:r>
              <a:rPr lang="en-US" altLang="en-US" sz="2400" kern="0" dirty="0">
                <a:latin typeface="Calibri" panose="020F0502020204030204" pitchFamily="34" charset="0"/>
              </a:rPr>
              <a:t>Classroom </a:t>
            </a:r>
            <a:r>
              <a:rPr lang="en-US" altLang="en-US" sz="2400" kern="0" dirty="0">
                <a:solidFill>
                  <a:srgbClr val="000000"/>
                </a:solidFill>
                <a:latin typeface="Calibri" panose="020F0502020204030204" pitchFamily="34" charset="0"/>
              </a:rPr>
              <a:t>Music Teacher</a:t>
            </a:r>
          </a:p>
          <a:p>
            <a:pPr marL="342900" indent="-342900" defTabSz="914400" fontAlgn="base">
              <a:spcBef>
                <a:spcPct val="20000"/>
              </a:spcBef>
              <a:spcAft>
                <a:spcPct val="0"/>
              </a:spcAft>
              <a:buFontTx/>
              <a:buChar char="•"/>
            </a:pPr>
            <a:r>
              <a:rPr lang="en-US" altLang="en-US" sz="2400" kern="0" dirty="0" err="1">
                <a:solidFill>
                  <a:srgbClr val="FF0000"/>
                </a:solidFill>
                <a:latin typeface="Calibri" panose="020F0502020204030204" pitchFamily="34" charset="0"/>
              </a:rPr>
              <a:t>Mrs</a:t>
            </a:r>
            <a:r>
              <a:rPr lang="en-US" altLang="en-US" sz="2400" kern="0" dirty="0">
                <a:solidFill>
                  <a:srgbClr val="FF0000"/>
                </a:solidFill>
                <a:latin typeface="Calibri" panose="020F0502020204030204" pitchFamily="34" charset="0"/>
              </a:rPr>
              <a:t> </a:t>
            </a:r>
            <a:r>
              <a:rPr lang="en-US" altLang="en-US" sz="2400" kern="0" dirty="0" err="1">
                <a:solidFill>
                  <a:srgbClr val="FF0000"/>
                </a:solidFill>
                <a:latin typeface="Calibri" panose="020F0502020204030204" pitchFamily="34" charset="0"/>
              </a:rPr>
              <a:t>Stoyko,</a:t>
            </a:r>
            <a:r>
              <a:rPr lang="en-US" altLang="en-US" sz="2400" kern="0" dirty="0">
                <a:solidFill>
                  <a:srgbClr val="FF0000"/>
                </a:solidFill>
                <a:latin typeface="Calibri" panose="020F0502020204030204" pitchFamily="34" charset="0"/>
              </a:rPr>
              <a:t> </a:t>
            </a:r>
            <a:r>
              <a:rPr lang="en-US" altLang="en-US" sz="2400" kern="0" dirty="0">
                <a:solidFill>
                  <a:srgbClr val="000000"/>
                </a:solidFill>
                <a:latin typeface="Calibri" panose="020F0502020204030204" pitchFamily="34" charset="0"/>
                <a:hlinkClick r:id="rId6"/>
              </a:rPr>
              <a:t>kstoy1@eq.edu.au</a:t>
            </a:r>
            <a:r>
              <a:rPr lang="en-US" altLang="en-US" sz="2400" kern="0" dirty="0">
                <a:solidFill>
                  <a:srgbClr val="000000"/>
                </a:solidFill>
                <a:latin typeface="Calibri" panose="020F0502020204030204" pitchFamily="34" charset="0"/>
              </a:rPr>
              <a:t> Deputy Principal and Music Line Manager  </a:t>
            </a:r>
            <a:endParaRPr lang="en-US" altLang="en-US" kern="0" dirty="0">
              <a:solidFill>
                <a:srgbClr val="FF0000"/>
              </a:solidFill>
              <a:latin typeface="Calibri" panose="020F0502020204030204" pitchFamily="34" charset="0"/>
            </a:endParaRPr>
          </a:p>
        </p:txBody>
      </p:sp>
      <p:pic>
        <p:nvPicPr>
          <p:cNvPr id="5" name="Picture 4">
            <a:extLst>
              <a:ext uri="{FF2B5EF4-FFF2-40B4-BE49-F238E27FC236}">
                <a16:creationId xmlns:a16="http://schemas.microsoft.com/office/drawing/2014/main" id="{37DE4D10-E2A5-45B3-B566-EE5A5829D2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8983" y="848735"/>
            <a:ext cx="823093" cy="1138174"/>
          </a:xfrm>
          <a:prstGeom prst="rect">
            <a:avLst/>
          </a:prstGeom>
        </p:spPr>
      </p:pic>
      <p:pic>
        <p:nvPicPr>
          <p:cNvPr id="7" name="Picture 6">
            <a:extLst>
              <a:ext uri="{FF2B5EF4-FFF2-40B4-BE49-F238E27FC236}">
                <a16:creationId xmlns:a16="http://schemas.microsoft.com/office/drawing/2014/main" id="{4F7A9EB8-8E9B-4CDA-AB85-196E4A9379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4574" y="1802754"/>
            <a:ext cx="791528" cy="1185450"/>
          </a:xfrm>
          <a:prstGeom prst="rect">
            <a:avLst/>
          </a:prstGeom>
        </p:spPr>
      </p:pic>
      <p:pic>
        <p:nvPicPr>
          <p:cNvPr id="9" name="Picture 8">
            <a:extLst>
              <a:ext uri="{FF2B5EF4-FFF2-40B4-BE49-F238E27FC236}">
                <a16:creationId xmlns:a16="http://schemas.microsoft.com/office/drawing/2014/main" id="{BEDB9219-C81B-4A19-8339-3E21B4AF1E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2988204"/>
            <a:ext cx="846749" cy="1185449"/>
          </a:xfrm>
          <a:prstGeom prst="rect">
            <a:avLst/>
          </a:prstGeom>
        </p:spPr>
      </p:pic>
      <p:pic>
        <p:nvPicPr>
          <p:cNvPr id="11" name="Picture 10">
            <a:extLst>
              <a:ext uri="{FF2B5EF4-FFF2-40B4-BE49-F238E27FC236}">
                <a16:creationId xmlns:a16="http://schemas.microsoft.com/office/drawing/2014/main" id="{D03B3C0D-91B7-4404-AFD4-DF8BEA92CE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8079" y="4173653"/>
            <a:ext cx="894109" cy="1185448"/>
          </a:xfrm>
          <a:prstGeom prst="rect">
            <a:avLst/>
          </a:prstGeom>
        </p:spPr>
      </p:pic>
      <p:sp>
        <p:nvSpPr>
          <p:cNvPr id="12" name="AutoShape 2" descr="https://oslp.eq.edu.au/osr3/StaffManagement/Management/StaffDetails/dynamicimageservice.deta.axd?data=6ec86b29-8766-4c07-b3d4-461d93ca691c">
            <a:extLst>
              <a:ext uri="{FF2B5EF4-FFF2-40B4-BE49-F238E27FC236}">
                <a16:creationId xmlns:a16="http://schemas.microsoft.com/office/drawing/2014/main" id="{E6CF8902-ECCF-414F-B647-D8802535703F}"/>
              </a:ext>
            </a:extLst>
          </p:cNvPr>
          <p:cNvSpPr>
            <a:spLocks noChangeAspect="1" noChangeArrowheads="1"/>
          </p:cNvSpPr>
          <p:nvPr/>
        </p:nvSpPr>
        <p:spPr bwMode="auto">
          <a:xfrm>
            <a:off x="5943599" y="3276599"/>
            <a:ext cx="342075" cy="34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 name="Picture 13">
            <a:extLst>
              <a:ext uri="{FF2B5EF4-FFF2-40B4-BE49-F238E27FC236}">
                <a16:creationId xmlns:a16="http://schemas.microsoft.com/office/drawing/2014/main" id="{CC0827E6-E6F4-4067-97FB-F3A3F94008D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32902" y="5249378"/>
            <a:ext cx="846748" cy="1185448"/>
          </a:xfrm>
          <a:prstGeom prst="rect">
            <a:avLst/>
          </a:prstGeom>
        </p:spPr>
      </p:pic>
    </p:spTree>
    <p:extLst>
      <p:ext uri="{BB962C8B-B14F-4D97-AF65-F5344CB8AC3E}">
        <p14:creationId xmlns:p14="http://schemas.microsoft.com/office/powerpoint/2010/main" val="356357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20" y="117419"/>
            <a:ext cx="7079380"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Instrument Groups </a:t>
            </a:r>
            <a:endParaRPr lang="en-AU" b="1" kern="0" dirty="0">
              <a:solidFill>
                <a:srgbClr val="0000FF"/>
              </a:solidFill>
            </a:endParaRPr>
          </a:p>
        </p:txBody>
      </p:sp>
      <p:sp>
        <p:nvSpPr>
          <p:cNvPr id="4" name="Rectangle 3"/>
          <p:cNvSpPr/>
          <p:nvPr/>
        </p:nvSpPr>
        <p:spPr>
          <a:xfrm>
            <a:off x="1062182" y="998297"/>
            <a:ext cx="9384145" cy="707886"/>
          </a:xfrm>
          <a:prstGeom prst="rect">
            <a:avLst/>
          </a:prstGeom>
        </p:spPr>
        <p:txBody>
          <a:bodyPr wrap="square">
            <a:spAutoFit/>
          </a:bodyPr>
          <a:lstStyle/>
          <a:p>
            <a:pPr lvl="0"/>
            <a:r>
              <a:rPr lang="en-GB" sz="4000" b="1" dirty="0">
                <a:solidFill>
                  <a:srgbClr val="FF0000"/>
                </a:solidFill>
                <a:latin typeface="Calibri" panose="020F0502020204030204" pitchFamily="34" charset="0"/>
                <a:cs typeface="Calibri" panose="020F0502020204030204" pitchFamily="34" charset="0"/>
              </a:rPr>
              <a:t>Strings</a:t>
            </a:r>
            <a:r>
              <a:rPr lang="en-GB" sz="4000" dirty="0">
                <a:solidFill>
                  <a:prstClr val="black"/>
                </a:solidFill>
                <a:latin typeface="Calibri" panose="020F0502020204030204" pitchFamily="34" charset="0"/>
                <a:cs typeface="Calibri" panose="020F0502020204030204" pitchFamily="34" charset="0"/>
              </a:rPr>
              <a:t> - violin, viola, cello and double bass</a:t>
            </a:r>
          </a:p>
        </p:txBody>
      </p:sp>
      <p:pic>
        <p:nvPicPr>
          <p:cNvPr id="5" name="Picture 4"/>
          <p:cNvPicPr>
            <a:picLocks noChangeAspect="1"/>
          </p:cNvPicPr>
          <p:nvPr/>
        </p:nvPicPr>
        <p:blipFill>
          <a:blip r:embed="rId2"/>
          <a:stretch>
            <a:fillRect/>
          </a:stretch>
        </p:blipFill>
        <p:spPr>
          <a:xfrm>
            <a:off x="234480" y="2310062"/>
            <a:ext cx="1680982" cy="4151295"/>
          </a:xfrm>
          <a:prstGeom prst="rect">
            <a:avLst/>
          </a:prstGeom>
        </p:spPr>
      </p:pic>
      <p:pic>
        <p:nvPicPr>
          <p:cNvPr id="6" name="Picture 5"/>
          <p:cNvPicPr>
            <a:picLocks noChangeAspect="1"/>
          </p:cNvPicPr>
          <p:nvPr/>
        </p:nvPicPr>
        <p:blipFill>
          <a:blip r:embed="rId3"/>
          <a:stretch>
            <a:fillRect/>
          </a:stretch>
        </p:blipFill>
        <p:spPr>
          <a:xfrm>
            <a:off x="1811052" y="2861336"/>
            <a:ext cx="3222959" cy="3048745"/>
          </a:xfrm>
          <a:prstGeom prst="rect">
            <a:avLst/>
          </a:prstGeom>
        </p:spPr>
      </p:pic>
      <p:pic>
        <p:nvPicPr>
          <p:cNvPr id="7" name="Picture 6"/>
          <p:cNvPicPr>
            <a:picLocks noChangeAspect="1"/>
          </p:cNvPicPr>
          <p:nvPr/>
        </p:nvPicPr>
        <p:blipFill>
          <a:blip r:embed="rId4"/>
          <a:stretch>
            <a:fillRect/>
          </a:stretch>
        </p:blipFill>
        <p:spPr>
          <a:xfrm>
            <a:off x="4841506" y="2149159"/>
            <a:ext cx="1876425" cy="4210050"/>
          </a:xfrm>
          <a:prstGeom prst="rect">
            <a:avLst/>
          </a:prstGeom>
        </p:spPr>
      </p:pic>
      <p:pic>
        <p:nvPicPr>
          <p:cNvPr id="8" name="Picture 7"/>
          <p:cNvPicPr>
            <a:picLocks noChangeAspect="1"/>
          </p:cNvPicPr>
          <p:nvPr/>
        </p:nvPicPr>
        <p:blipFill>
          <a:blip r:embed="rId5"/>
          <a:stretch>
            <a:fillRect/>
          </a:stretch>
        </p:blipFill>
        <p:spPr>
          <a:xfrm>
            <a:off x="6928233" y="1606234"/>
            <a:ext cx="2124075" cy="4752975"/>
          </a:xfrm>
          <a:prstGeom prst="rect">
            <a:avLst/>
          </a:prstGeom>
        </p:spPr>
      </p:pic>
    </p:spTree>
    <p:extLst>
      <p:ext uri="{BB962C8B-B14F-4D97-AF65-F5344CB8AC3E}">
        <p14:creationId xmlns:p14="http://schemas.microsoft.com/office/powerpoint/2010/main" val="8980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20" y="117419"/>
            <a:ext cx="7079380"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Instrument Groups </a:t>
            </a:r>
            <a:endParaRPr lang="en-AU" b="1" kern="0" dirty="0">
              <a:solidFill>
                <a:srgbClr val="0000FF"/>
              </a:solidFill>
            </a:endParaRPr>
          </a:p>
        </p:txBody>
      </p:sp>
      <p:sp>
        <p:nvSpPr>
          <p:cNvPr id="3" name="Rectangle 2"/>
          <p:cNvSpPr/>
          <p:nvPr/>
        </p:nvSpPr>
        <p:spPr>
          <a:xfrm>
            <a:off x="489529" y="1031068"/>
            <a:ext cx="9279722" cy="1323439"/>
          </a:xfrm>
          <a:prstGeom prst="rect">
            <a:avLst/>
          </a:prstGeom>
        </p:spPr>
        <p:txBody>
          <a:bodyPr wrap="square">
            <a:spAutoFit/>
          </a:bodyPr>
          <a:lstStyle/>
          <a:p>
            <a:pPr lvl="0"/>
            <a:r>
              <a:rPr lang="en-GB" sz="4000" b="1" dirty="0">
                <a:solidFill>
                  <a:srgbClr val="FF0000"/>
                </a:solidFill>
                <a:latin typeface="Calibri" panose="020F0502020204030204" pitchFamily="34" charset="0"/>
                <a:cs typeface="Calibri" panose="020F0502020204030204" pitchFamily="34" charset="0"/>
              </a:rPr>
              <a:t>Woodwind</a:t>
            </a:r>
            <a:r>
              <a:rPr lang="en-GB" sz="4000" dirty="0">
                <a:solidFill>
                  <a:prstClr val="black"/>
                </a:solidFill>
                <a:latin typeface="Calibri" panose="020F0502020204030204" pitchFamily="34" charset="0"/>
                <a:cs typeface="Calibri" panose="020F0502020204030204" pitchFamily="34" charset="0"/>
              </a:rPr>
              <a:t> - flute, clarinet, bass clarinet, alto saxophone and tenor saxophone</a:t>
            </a:r>
          </a:p>
        </p:txBody>
      </p:sp>
      <p:pic>
        <p:nvPicPr>
          <p:cNvPr id="4" name="Picture 3"/>
          <p:cNvPicPr>
            <a:picLocks noChangeAspect="1"/>
          </p:cNvPicPr>
          <p:nvPr/>
        </p:nvPicPr>
        <p:blipFill>
          <a:blip r:embed="rId2"/>
          <a:stretch>
            <a:fillRect/>
          </a:stretch>
        </p:blipFill>
        <p:spPr>
          <a:xfrm>
            <a:off x="581470" y="2640853"/>
            <a:ext cx="2400300" cy="2400300"/>
          </a:xfrm>
          <a:prstGeom prst="rect">
            <a:avLst/>
          </a:prstGeom>
        </p:spPr>
      </p:pic>
      <p:pic>
        <p:nvPicPr>
          <p:cNvPr id="5" name="Picture 4"/>
          <p:cNvPicPr>
            <a:picLocks noChangeAspect="1"/>
          </p:cNvPicPr>
          <p:nvPr/>
        </p:nvPicPr>
        <p:blipFill>
          <a:blip r:embed="rId3"/>
          <a:stretch>
            <a:fillRect/>
          </a:stretch>
        </p:blipFill>
        <p:spPr>
          <a:xfrm>
            <a:off x="1489720" y="4124117"/>
            <a:ext cx="2400300" cy="2400300"/>
          </a:xfrm>
          <a:prstGeom prst="rect">
            <a:avLst/>
          </a:prstGeom>
        </p:spPr>
      </p:pic>
      <p:pic>
        <p:nvPicPr>
          <p:cNvPr id="6" name="Picture 5"/>
          <p:cNvPicPr>
            <a:picLocks noChangeAspect="1"/>
          </p:cNvPicPr>
          <p:nvPr/>
        </p:nvPicPr>
        <p:blipFill>
          <a:blip r:embed="rId4"/>
          <a:stretch>
            <a:fillRect/>
          </a:stretch>
        </p:blipFill>
        <p:spPr>
          <a:xfrm>
            <a:off x="4555479" y="2756320"/>
            <a:ext cx="446222" cy="3768097"/>
          </a:xfrm>
          <a:prstGeom prst="rect">
            <a:avLst/>
          </a:prstGeom>
        </p:spPr>
      </p:pic>
      <p:pic>
        <p:nvPicPr>
          <p:cNvPr id="8" name="Picture 7"/>
          <p:cNvPicPr>
            <a:picLocks noChangeAspect="1"/>
          </p:cNvPicPr>
          <p:nvPr/>
        </p:nvPicPr>
        <p:blipFill>
          <a:blip r:embed="rId5"/>
          <a:stretch>
            <a:fillRect/>
          </a:stretch>
        </p:blipFill>
        <p:spPr>
          <a:xfrm>
            <a:off x="5662463" y="3924168"/>
            <a:ext cx="2400300" cy="2400300"/>
          </a:xfrm>
          <a:prstGeom prst="rect">
            <a:avLst/>
          </a:prstGeom>
        </p:spPr>
      </p:pic>
      <p:pic>
        <p:nvPicPr>
          <p:cNvPr id="9" name="Picture 8"/>
          <p:cNvPicPr>
            <a:picLocks noChangeAspect="1"/>
          </p:cNvPicPr>
          <p:nvPr/>
        </p:nvPicPr>
        <p:blipFill>
          <a:blip r:embed="rId6"/>
          <a:stretch>
            <a:fillRect/>
          </a:stretch>
        </p:blipFill>
        <p:spPr>
          <a:xfrm>
            <a:off x="7368950" y="2477618"/>
            <a:ext cx="2400300" cy="2400300"/>
          </a:xfrm>
          <a:prstGeom prst="rect">
            <a:avLst/>
          </a:prstGeom>
        </p:spPr>
      </p:pic>
    </p:spTree>
    <p:extLst>
      <p:ext uri="{BB962C8B-B14F-4D97-AF65-F5344CB8AC3E}">
        <p14:creationId xmlns:p14="http://schemas.microsoft.com/office/powerpoint/2010/main" val="226103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20" y="117419"/>
            <a:ext cx="7079380"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Instrument Groups </a:t>
            </a:r>
            <a:endParaRPr lang="en-AU" b="1" kern="0" dirty="0">
              <a:solidFill>
                <a:srgbClr val="0000FF"/>
              </a:solidFill>
            </a:endParaRPr>
          </a:p>
        </p:txBody>
      </p:sp>
      <p:sp>
        <p:nvSpPr>
          <p:cNvPr id="3" name="Rectangle 2"/>
          <p:cNvSpPr/>
          <p:nvPr/>
        </p:nvSpPr>
        <p:spPr>
          <a:xfrm>
            <a:off x="500270" y="867524"/>
            <a:ext cx="8837694" cy="1323439"/>
          </a:xfrm>
          <a:prstGeom prst="rect">
            <a:avLst/>
          </a:prstGeom>
        </p:spPr>
        <p:txBody>
          <a:bodyPr wrap="square">
            <a:spAutoFit/>
          </a:bodyPr>
          <a:lstStyle/>
          <a:p>
            <a:pPr lvl="0"/>
            <a:r>
              <a:rPr lang="en-GB" sz="4000" b="1" dirty="0">
                <a:solidFill>
                  <a:srgbClr val="FF0000"/>
                </a:solidFill>
                <a:latin typeface="Calibri" panose="020F0502020204030204" pitchFamily="34" charset="0"/>
                <a:cs typeface="Calibri" panose="020F0502020204030204" pitchFamily="34" charset="0"/>
              </a:rPr>
              <a:t>Brass</a:t>
            </a:r>
            <a:r>
              <a:rPr lang="en-GB" sz="4000" dirty="0">
                <a:solidFill>
                  <a:srgbClr val="FF0000"/>
                </a:solidFill>
                <a:latin typeface="Calibri" panose="020F0502020204030204" pitchFamily="34" charset="0"/>
                <a:cs typeface="Calibri" panose="020F0502020204030204" pitchFamily="34" charset="0"/>
              </a:rPr>
              <a:t> </a:t>
            </a:r>
            <a:r>
              <a:rPr lang="en-GB" sz="4000" dirty="0">
                <a:solidFill>
                  <a:prstClr val="black"/>
                </a:solidFill>
                <a:latin typeface="Calibri" panose="020F0502020204030204" pitchFamily="34" charset="0"/>
                <a:cs typeface="Calibri" panose="020F0502020204030204" pitchFamily="34" charset="0"/>
              </a:rPr>
              <a:t>- trumpet, french horn,  trombone, baritone/euphonium  and tuba</a:t>
            </a:r>
          </a:p>
        </p:txBody>
      </p:sp>
      <p:pic>
        <p:nvPicPr>
          <p:cNvPr id="4" name="Picture 3"/>
          <p:cNvPicPr>
            <a:picLocks noChangeAspect="1"/>
          </p:cNvPicPr>
          <p:nvPr/>
        </p:nvPicPr>
        <p:blipFill>
          <a:blip r:embed="rId2"/>
          <a:stretch>
            <a:fillRect/>
          </a:stretch>
        </p:blipFill>
        <p:spPr>
          <a:xfrm>
            <a:off x="756635" y="2244566"/>
            <a:ext cx="1771650" cy="2400300"/>
          </a:xfrm>
          <a:prstGeom prst="rect">
            <a:avLst/>
          </a:prstGeom>
        </p:spPr>
      </p:pic>
      <p:pic>
        <p:nvPicPr>
          <p:cNvPr id="5" name="Picture 4"/>
          <p:cNvPicPr>
            <a:picLocks noChangeAspect="1"/>
          </p:cNvPicPr>
          <p:nvPr/>
        </p:nvPicPr>
        <p:blipFill>
          <a:blip r:embed="rId3"/>
          <a:stretch>
            <a:fillRect/>
          </a:stretch>
        </p:blipFill>
        <p:spPr>
          <a:xfrm>
            <a:off x="3112839" y="2157056"/>
            <a:ext cx="2400300" cy="2400300"/>
          </a:xfrm>
          <a:prstGeom prst="rect">
            <a:avLst/>
          </a:prstGeom>
        </p:spPr>
      </p:pic>
      <p:pic>
        <p:nvPicPr>
          <p:cNvPr id="6" name="Picture 5"/>
          <p:cNvPicPr>
            <a:picLocks noChangeAspect="1"/>
          </p:cNvPicPr>
          <p:nvPr/>
        </p:nvPicPr>
        <p:blipFill>
          <a:blip r:embed="rId4"/>
          <a:stretch>
            <a:fillRect/>
          </a:stretch>
        </p:blipFill>
        <p:spPr>
          <a:xfrm>
            <a:off x="8304593" y="2092629"/>
            <a:ext cx="1438275" cy="1943100"/>
          </a:xfrm>
          <a:prstGeom prst="rect">
            <a:avLst/>
          </a:prstGeom>
        </p:spPr>
      </p:pic>
      <p:pic>
        <p:nvPicPr>
          <p:cNvPr id="7" name="Picture 6"/>
          <p:cNvPicPr>
            <a:picLocks noChangeAspect="1"/>
          </p:cNvPicPr>
          <p:nvPr/>
        </p:nvPicPr>
        <p:blipFill>
          <a:blip r:embed="rId5"/>
          <a:stretch>
            <a:fillRect/>
          </a:stretch>
        </p:blipFill>
        <p:spPr>
          <a:xfrm>
            <a:off x="2294847" y="4363402"/>
            <a:ext cx="2143125" cy="2143125"/>
          </a:xfrm>
          <a:prstGeom prst="rect">
            <a:avLst/>
          </a:prstGeom>
        </p:spPr>
      </p:pic>
      <p:pic>
        <p:nvPicPr>
          <p:cNvPr id="8" name="Picture 7"/>
          <p:cNvPicPr>
            <a:picLocks noChangeAspect="1"/>
          </p:cNvPicPr>
          <p:nvPr/>
        </p:nvPicPr>
        <p:blipFill>
          <a:blip r:embed="rId6"/>
          <a:stretch>
            <a:fillRect/>
          </a:stretch>
        </p:blipFill>
        <p:spPr>
          <a:xfrm>
            <a:off x="6589865" y="3706177"/>
            <a:ext cx="1628775" cy="2800350"/>
          </a:xfrm>
          <a:prstGeom prst="rect">
            <a:avLst/>
          </a:prstGeom>
        </p:spPr>
      </p:pic>
    </p:spTree>
    <p:extLst>
      <p:ext uri="{BB962C8B-B14F-4D97-AF65-F5344CB8AC3E}">
        <p14:creationId xmlns:p14="http://schemas.microsoft.com/office/powerpoint/2010/main" val="92265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720" y="117419"/>
            <a:ext cx="7079380"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Instrument Groups </a:t>
            </a:r>
            <a:endParaRPr lang="en-AU" b="1" kern="0" dirty="0">
              <a:solidFill>
                <a:srgbClr val="0000FF"/>
              </a:solidFill>
            </a:endParaRPr>
          </a:p>
        </p:txBody>
      </p:sp>
      <p:sp>
        <p:nvSpPr>
          <p:cNvPr id="10" name="Rectangle 9"/>
          <p:cNvSpPr/>
          <p:nvPr/>
        </p:nvSpPr>
        <p:spPr>
          <a:xfrm>
            <a:off x="291762" y="976708"/>
            <a:ext cx="10440894" cy="1938992"/>
          </a:xfrm>
          <a:prstGeom prst="rect">
            <a:avLst/>
          </a:prstGeom>
        </p:spPr>
        <p:txBody>
          <a:bodyPr wrap="square">
            <a:spAutoFit/>
          </a:bodyPr>
          <a:lstStyle/>
          <a:p>
            <a:pPr lvl="0"/>
            <a:r>
              <a:rPr lang="en-GB" sz="4000" b="1" dirty="0">
                <a:solidFill>
                  <a:srgbClr val="FF0000"/>
                </a:solidFill>
                <a:latin typeface="Calibri" panose="020F0502020204030204" pitchFamily="34" charset="0"/>
                <a:cs typeface="Calibri" panose="020F0502020204030204" pitchFamily="34" charset="0"/>
              </a:rPr>
              <a:t>Percussion</a:t>
            </a:r>
            <a:r>
              <a:rPr lang="en-GB" sz="4000" dirty="0">
                <a:solidFill>
                  <a:srgbClr val="0000FF"/>
                </a:solidFill>
                <a:latin typeface="Calibri" panose="020F0502020204030204" pitchFamily="34" charset="0"/>
                <a:cs typeface="Calibri" panose="020F0502020204030204" pitchFamily="34" charset="0"/>
              </a:rPr>
              <a:t> </a:t>
            </a:r>
            <a:r>
              <a:rPr lang="en-GB" sz="4000" dirty="0">
                <a:solidFill>
                  <a:prstClr val="black"/>
                </a:solidFill>
                <a:latin typeface="Calibri" panose="020F0502020204030204" pitchFamily="34" charset="0"/>
                <a:cs typeface="Calibri" panose="020F0502020204030204" pitchFamily="34" charset="0"/>
              </a:rPr>
              <a:t>- xylophone, glockenspiel, snare drums, timpani, bass drum and cymbals, triangles  and tambourines</a:t>
            </a:r>
            <a:endParaRPr lang="en-AU" sz="4000" dirty="0">
              <a:solidFill>
                <a:prstClr val="black"/>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stretch>
            <a:fillRect/>
          </a:stretch>
        </p:blipFill>
        <p:spPr>
          <a:xfrm>
            <a:off x="392957" y="3074277"/>
            <a:ext cx="2036667" cy="1525534"/>
          </a:xfrm>
          <a:prstGeom prst="rect">
            <a:avLst/>
          </a:prstGeom>
        </p:spPr>
      </p:pic>
      <p:pic>
        <p:nvPicPr>
          <p:cNvPr id="12" name="Picture 11"/>
          <p:cNvPicPr>
            <a:picLocks noChangeAspect="1"/>
          </p:cNvPicPr>
          <p:nvPr/>
        </p:nvPicPr>
        <p:blipFill>
          <a:blip r:embed="rId3"/>
          <a:stretch>
            <a:fillRect/>
          </a:stretch>
        </p:blipFill>
        <p:spPr>
          <a:xfrm>
            <a:off x="3193767" y="3223885"/>
            <a:ext cx="2934706" cy="1226318"/>
          </a:xfrm>
          <a:prstGeom prst="rect">
            <a:avLst/>
          </a:prstGeom>
        </p:spPr>
      </p:pic>
      <p:pic>
        <p:nvPicPr>
          <p:cNvPr id="13" name="Picture 12"/>
          <p:cNvPicPr>
            <a:picLocks noChangeAspect="1"/>
          </p:cNvPicPr>
          <p:nvPr/>
        </p:nvPicPr>
        <p:blipFill>
          <a:blip r:embed="rId4"/>
          <a:stretch>
            <a:fillRect/>
          </a:stretch>
        </p:blipFill>
        <p:spPr>
          <a:xfrm>
            <a:off x="6892616" y="3321096"/>
            <a:ext cx="1145526" cy="1145526"/>
          </a:xfrm>
          <a:prstGeom prst="rect">
            <a:avLst/>
          </a:prstGeom>
        </p:spPr>
      </p:pic>
      <p:pic>
        <p:nvPicPr>
          <p:cNvPr id="14" name="Picture 13"/>
          <p:cNvPicPr>
            <a:picLocks noChangeAspect="1"/>
          </p:cNvPicPr>
          <p:nvPr/>
        </p:nvPicPr>
        <p:blipFill>
          <a:blip r:embed="rId5"/>
          <a:stretch>
            <a:fillRect/>
          </a:stretch>
        </p:blipFill>
        <p:spPr>
          <a:xfrm>
            <a:off x="8836935" y="2967177"/>
            <a:ext cx="1632634" cy="1632634"/>
          </a:xfrm>
          <a:prstGeom prst="rect">
            <a:avLst/>
          </a:prstGeom>
        </p:spPr>
      </p:pic>
      <p:pic>
        <p:nvPicPr>
          <p:cNvPr id="15" name="Picture 14"/>
          <p:cNvPicPr>
            <a:picLocks noChangeAspect="1"/>
          </p:cNvPicPr>
          <p:nvPr/>
        </p:nvPicPr>
        <p:blipFill>
          <a:blip r:embed="rId6"/>
          <a:stretch>
            <a:fillRect/>
          </a:stretch>
        </p:blipFill>
        <p:spPr>
          <a:xfrm>
            <a:off x="640340" y="4742430"/>
            <a:ext cx="1634766" cy="1642064"/>
          </a:xfrm>
          <a:prstGeom prst="rect">
            <a:avLst/>
          </a:prstGeom>
        </p:spPr>
      </p:pic>
      <p:pic>
        <p:nvPicPr>
          <p:cNvPr id="16" name="Picture 15"/>
          <p:cNvPicPr>
            <a:picLocks noChangeAspect="1"/>
          </p:cNvPicPr>
          <p:nvPr/>
        </p:nvPicPr>
        <p:blipFill>
          <a:blip r:embed="rId7"/>
          <a:stretch>
            <a:fillRect/>
          </a:stretch>
        </p:blipFill>
        <p:spPr>
          <a:xfrm>
            <a:off x="3281170" y="4599811"/>
            <a:ext cx="2190750" cy="2095500"/>
          </a:xfrm>
          <a:prstGeom prst="rect">
            <a:avLst/>
          </a:prstGeom>
        </p:spPr>
      </p:pic>
      <p:pic>
        <p:nvPicPr>
          <p:cNvPr id="17" name="Picture 16"/>
          <p:cNvPicPr>
            <a:picLocks noChangeAspect="1"/>
          </p:cNvPicPr>
          <p:nvPr/>
        </p:nvPicPr>
        <p:blipFill>
          <a:blip r:embed="rId8"/>
          <a:stretch>
            <a:fillRect/>
          </a:stretch>
        </p:blipFill>
        <p:spPr>
          <a:xfrm>
            <a:off x="6088239" y="5044840"/>
            <a:ext cx="1925983" cy="1337488"/>
          </a:xfrm>
          <a:prstGeom prst="rect">
            <a:avLst/>
          </a:prstGeom>
        </p:spPr>
      </p:pic>
      <p:pic>
        <p:nvPicPr>
          <p:cNvPr id="18" name="Picture 17"/>
          <p:cNvPicPr>
            <a:picLocks noChangeAspect="1"/>
          </p:cNvPicPr>
          <p:nvPr/>
        </p:nvPicPr>
        <p:blipFill>
          <a:blip r:embed="rId9"/>
          <a:stretch>
            <a:fillRect/>
          </a:stretch>
        </p:blipFill>
        <p:spPr>
          <a:xfrm>
            <a:off x="8387320" y="5116396"/>
            <a:ext cx="1265932" cy="1265932"/>
          </a:xfrm>
          <a:prstGeom prst="rect">
            <a:avLst/>
          </a:prstGeom>
        </p:spPr>
      </p:pic>
    </p:spTree>
    <p:extLst>
      <p:ext uri="{BB962C8B-B14F-4D97-AF65-F5344CB8AC3E}">
        <p14:creationId xmlns:p14="http://schemas.microsoft.com/office/powerpoint/2010/main" val="138699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848" y="209783"/>
            <a:ext cx="3026862" cy="1015663"/>
          </a:xfrm>
          <a:prstGeom prst="rect">
            <a:avLst/>
          </a:prstGeom>
        </p:spPr>
        <p:txBody>
          <a:bodyPr wrap="square">
            <a:spAutoFit/>
          </a:bodyPr>
          <a:lstStyle/>
          <a:p>
            <a:pPr lvl="0" defTabSz="914400">
              <a:defRPr/>
            </a:pPr>
            <a:r>
              <a:rPr lang="en-US" altLang="en-US" sz="6000" b="1" kern="0" dirty="0">
                <a:solidFill>
                  <a:srgbClr val="0000FF"/>
                </a:solidFill>
                <a:latin typeface="Palatino Linotype" panose="02040502050505030304" pitchFamily="18" charset="0"/>
              </a:rPr>
              <a:t>Lessons</a:t>
            </a:r>
            <a:endParaRPr lang="en-AU" b="1" kern="0" dirty="0">
              <a:solidFill>
                <a:srgbClr val="0000FF"/>
              </a:solidFill>
            </a:endParaRPr>
          </a:p>
        </p:txBody>
      </p:sp>
      <p:sp>
        <p:nvSpPr>
          <p:cNvPr id="3" name="TextBox 2"/>
          <p:cNvSpPr txBox="1"/>
          <p:nvPr/>
        </p:nvSpPr>
        <p:spPr>
          <a:xfrm>
            <a:off x="710597" y="2061114"/>
            <a:ext cx="10709464" cy="3647793"/>
          </a:xfrm>
          <a:prstGeom prst="rect">
            <a:avLst/>
          </a:prstGeom>
          <a:noFill/>
        </p:spPr>
        <p:txBody>
          <a:bodyPr wrap="square" rtlCol="0">
            <a:spAutoFit/>
          </a:bodyPr>
          <a:lstStyle/>
          <a:p>
            <a:pPr>
              <a:lnSpc>
                <a:spcPct val="80000"/>
              </a:lnSpc>
            </a:pPr>
            <a:r>
              <a:rPr lang="en-US" altLang="en-US" sz="3200" dirty="0">
                <a:latin typeface="Calibri" panose="020F0502020204030204" pitchFamily="34" charset="0"/>
                <a:cs typeface="Calibri" panose="020F0502020204030204" pitchFamily="34" charset="0"/>
              </a:rPr>
              <a:t>Students receive a 30 minute Instrumental Music lesson each week.</a:t>
            </a:r>
          </a:p>
          <a:p>
            <a:pPr>
              <a:lnSpc>
                <a:spcPct val="80000"/>
              </a:lnSpc>
            </a:pPr>
            <a:endParaRPr lang="en-US" altLang="en-US" sz="3200" dirty="0">
              <a:latin typeface="Calibri" panose="020F0502020204030204" pitchFamily="34" charset="0"/>
              <a:cs typeface="Calibri" panose="020F0502020204030204" pitchFamily="34" charset="0"/>
            </a:endParaRPr>
          </a:p>
          <a:p>
            <a:pPr>
              <a:lnSpc>
                <a:spcPct val="80000"/>
              </a:lnSpc>
            </a:pPr>
            <a:r>
              <a:rPr lang="en-US" altLang="en-US" sz="3200" dirty="0">
                <a:latin typeface="Calibri" panose="020F0502020204030204" pitchFamily="34" charset="0"/>
                <a:cs typeface="Calibri" panose="020F0502020204030204" pitchFamily="34" charset="0"/>
              </a:rPr>
              <a:t>Students also attend an hour band or strings ensemble rehearsal each week which has compulsory attendance.  </a:t>
            </a:r>
          </a:p>
          <a:p>
            <a:pPr>
              <a:lnSpc>
                <a:spcPct val="80000"/>
              </a:lnSpc>
            </a:pPr>
            <a:endParaRPr lang="en-US" altLang="en-US" sz="3200" dirty="0">
              <a:latin typeface="Calibri" panose="020F0502020204030204" pitchFamily="34" charset="0"/>
              <a:cs typeface="Calibri" panose="020F0502020204030204" pitchFamily="34" charset="0"/>
            </a:endParaRPr>
          </a:p>
          <a:p>
            <a:pPr>
              <a:lnSpc>
                <a:spcPct val="80000"/>
              </a:lnSpc>
            </a:pPr>
            <a:r>
              <a:rPr lang="en-US" altLang="en-US" sz="3200">
                <a:latin typeface="Calibri" panose="020F0502020204030204" pitchFamily="34" charset="0"/>
                <a:cs typeface="Calibri" panose="020F0502020204030204" pitchFamily="34" charset="0"/>
              </a:rPr>
              <a:t>Year </a:t>
            </a:r>
            <a:r>
              <a:rPr lang="en-US" altLang="en-US" sz="3200" dirty="0">
                <a:latin typeface="Calibri" panose="020F0502020204030204" pitchFamily="34" charset="0"/>
                <a:cs typeface="Calibri" panose="020F0502020204030204" pitchFamily="34" charset="0"/>
              </a:rPr>
              <a:t>4 Band starts </a:t>
            </a:r>
            <a:r>
              <a:rPr lang="en-US" altLang="en-US" sz="3200">
                <a:latin typeface="Calibri" panose="020F0502020204030204" pitchFamily="34" charset="0"/>
                <a:cs typeface="Calibri" panose="020F0502020204030204" pitchFamily="34" charset="0"/>
              </a:rPr>
              <a:t>in term 2.</a:t>
            </a:r>
            <a:endParaRPr lang="en-US" altLang="en-US" sz="3200" dirty="0">
              <a:latin typeface="Calibri" panose="020F0502020204030204" pitchFamily="34" charset="0"/>
              <a:cs typeface="Calibri" panose="020F0502020204030204" pitchFamily="34" charset="0"/>
            </a:endParaRPr>
          </a:p>
          <a:p>
            <a:pPr>
              <a:lnSpc>
                <a:spcPct val="80000"/>
              </a:lnSpc>
            </a:pPr>
            <a:endParaRPr lang="en-US" altLang="en-US" sz="3200" dirty="0">
              <a:latin typeface="Calibri" panose="020F0502020204030204" pitchFamily="34" charset="0"/>
              <a:cs typeface="Calibri" panose="020F0502020204030204" pitchFamily="34" charset="0"/>
            </a:endParaRPr>
          </a:p>
          <a:p>
            <a:pPr>
              <a:lnSpc>
                <a:spcPct val="80000"/>
              </a:lnSpc>
            </a:pPr>
            <a:r>
              <a:rPr lang="en-US" altLang="en-US" sz="3200" dirty="0">
                <a:latin typeface="Calibri" panose="020F0502020204030204" pitchFamily="34" charset="0"/>
                <a:cs typeface="Calibri" panose="020F0502020204030204" pitchFamily="34" charset="0"/>
              </a:rPr>
              <a:t>Some rehearsals may be scheduled for before school.  </a:t>
            </a:r>
          </a:p>
        </p:txBody>
      </p:sp>
    </p:spTree>
    <p:extLst>
      <p:ext uri="{BB962C8B-B14F-4D97-AF65-F5344CB8AC3E}">
        <p14:creationId xmlns:p14="http://schemas.microsoft.com/office/powerpoint/2010/main" val="18086899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5E83EED8CC0049B3CEAE94A28D0F23" ma:contentTypeVersion="14" ma:contentTypeDescription="Create a new document." ma:contentTypeScope="" ma:versionID="6b93b8bb44c51caecc0d8e1cc68728b2">
  <xsd:schema xmlns:xsd="http://www.w3.org/2001/XMLSchema" xmlns:xs="http://www.w3.org/2001/XMLSchema" xmlns:p="http://schemas.microsoft.com/office/2006/metadata/properties" xmlns:ns1="http://schemas.microsoft.com/sharepoint/v3" xmlns:ns2="99b1b0f1-8446-48fd-a897-f33ece373968" targetNamespace="http://schemas.microsoft.com/office/2006/metadata/properties" ma:root="true" ma:fieldsID="d8d1b88b3cc619e27d7a0225e29f50c5" ns1:_="" ns2:_="">
    <xsd:import namespace="http://schemas.microsoft.com/sharepoint/v3"/>
    <xsd:import namespace="99b1b0f1-8446-48fd-a897-f33ece373968"/>
    <xsd:element name="properties">
      <xsd:complexType>
        <xsd:sequence>
          <xsd:element name="documentManagement">
            <xsd:complexType>
              <xsd:all>
                <xsd:element ref="ns1:PublishingStartDate" minOccurs="0"/>
                <xsd:element ref="ns1:PublishingExpirationDate" minOccurs="0"/>
                <xsd:element ref="ns2:PPContentOwner" minOccurs="0"/>
                <xsd:element ref="ns2:PPContentAuthor" minOccurs="0"/>
                <xsd:element ref="ns2:PPSubmittedBy" minOccurs="0"/>
                <xsd:element ref="ns2:PPSubmittedDate" minOccurs="0"/>
                <xsd:element ref="ns2:PPModeratedBy" minOccurs="0"/>
                <xsd:element ref="ns2:PPModeratedDate" minOccurs="0"/>
                <xsd:element ref="ns2:PPReferenceNumber" minOccurs="0"/>
                <xsd:element ref="ns2:PPContentApprover" minOccurs="0"/>
                <xsd:element ref="ns2:PPReviewDate" minOccurs="0"/>
                <xsd:element ref="ns2:PPLastReviewedDate" minOccurs="0"/>
                <xsd:element ref="ns2:PPLastReviewedBy" minOccurs="0"/>
                <xsd:element ref="ns2:PPPublishedNotificationAddress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1b0f1-8446-48fd-a897-f33ece373968" elementFormDefault="qualified">
    <xsd:import namespace="http://schemas.microsoft.com/office/2006/documentManagement/types"/>
    <xsd:import namespace="http://schemas.microsoft.com/office/infopath/2007/PartnerControls"/>
    <xsd:element name="PPContentOwner" ma:index="10" nillable="true" ma:displayName="Content Owner" ma:description="The person ultimately responsible for the content of this item." ma:list="UserInfo" ma:internalName="PPCont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ContentAuthor" ma:index="11" nillable="true" ma:displayName="Content Author" ma:description="The person responsible for creating and maintaining this item’s content." ma:list="UserInfo" ma:internalName="PPCont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By" ma:index="12" nillable="true" ma:displayName="Submitted By" ma:description="The person who submitted this item for approval." ma:list="UserInfo" ma:internalName="PPSubmit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SubmittedDate" ma:index="13" nillable="true" ma:displayName="Submitted Date" ma:description="The date and time when this item was submitted for approval." ma:format="DateOnly" ma:internalName="PPSubmittedDate">
      <xsd:simpleType>
        <xsd:restriction base="dms:DateTime"/>
      </xsd:simpleType>
    </xsd:element>
    <xsd:element name="PPModeratedBy" ma:index="14" nillable="true" ma:displayName="Moderated By" ma:description="The user that either approved or rejected the item." ma:list="UserInfo" ma:internalName="PPModerat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ModeratedDate" ma:index="15" nillable="true" ma:displayName="Moderated Date" ma:description="The date that the item was either approved or rejected." ma:format="DateOnly" ma:internalName="PPModeratedDate">
      <xsd:simpleType>
        <xsd:restriction base="dms:DateTime"/>
      </xsd:simpleType>
    </xsd:element>
    <xsd:element name="PPReferenceNumber" ma:index="16" nillable="true" ma:displayName="Reference Number" ma:description="The identifier from another system that represents or is related to this item (if applicable)." ma:internalName="PPReferenceNumber">
      <xsd:simpleType>
        <xsd:restriction base="dms:Text"/>
      </xsd:simpleType>
    </xsd:element>
    <xsd:element name="PPContentApprover" ma:index="17" nillable="true" ma:displayName="Content Approver" ma:description="The person who is responsible for approving the content of this item." ma:list="UserInfo" ma:internalName="PPContentApprov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ReviewDate" ma:index="18" nillable="true" ma:displayName="Review Date" ma:description="The date the item's content will be next due for review." ma:format="DateOnly" ma:internalName="PPReviewDate">
      <xsd:simpleType>
        <xsd:restriction base="dms:DateTime"/>
      </xsd:simpleType>
    </xsd:element>
    <xsd:element name="PPLastReviewedDate" ma:index="19" nillable="true" ma:displayName="Last Reviewed Date" ma:description="The date the item's content was last reviewed." ma:internalName="PPLastReviewedDate">
      <xsd:simpleType>
        <xsd:restriction base="dms:DateTime"/>
      </xsd:simpleType>
    </xsd:element>
    <xsd:element name="PPLastReviewedBy" ma:index="20" nillable="true" ma:displayName="Last Reviewed By" ma:description="The person who last reviewed the item's content." ma:list="UserInfo" ma:internalName="PPLast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PPublishedNotificationAddresses" ma:index="21" nillable="true" ma:displayName="Published Notification Address(es)" ma:description="The email address(es) of people to notify when this item is published. Note: Email addresses are separated by a ';'." ma:internalName="PPPublishedNotificationAddresse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eviewDate xmlns="99b1b0f1-8446-48fd-a897-f33ece373968" xsi:nil="true"/>
    <PPReferenceNumber xmlns="99b1b0f1-8446-48fd-a897-f33ece373968" xsi:nil="true"/>
    <PPModeratedBy xmlns="99b1b0f1-8446-48fd-a897-f33ece373968">
      <UserInfo>
        <DisplayName>NICOL, Tracey</DisplayName>
        <AccountId>26</AccountId>
        <AccountType/>
      </UserInfo>
    </PPModeratedBy>
    <PPLastReviewedBy xmlns="99b1b0f1-8446-48fd-a897-f33ece373968">
      <UserInfo>
        <DisplayName>NICOL, Tracey</DisplayName>
        <AccountId>26</AccountId>
        <AccountType/>
      </UserInfo>
    </PPLastReviewedBy>
    <PPContentApprover xmlns="99b1b0f1-8446-48fd-a897-f33ece373968">
      <UserInfo>
        <DisplayName>NICOL, Tracey</DisplayName>
        <AccountId>26</AccountId>
        <AccountType/>
      </UserInfo>
    </PPContentApprover>
    <PPContentAuthor xmlns="99b1b0f1-8446-48fd-a897-f33ece373968">
      <UserInfo>
        <DisplayName>NICOL, Tracey</DisplayName>
        <AccountId>26</AccountId>
        <AccountType/>
      </UserInfo>
    </PPContentAuthor>
    <PublishingStartDate xmlns="http://schemas.microsoft.com/sharepoint/v3" xsi:nil="true"/>
    <PPPublishedNotificationAddresses xmlns="99b1b0f1-8446-48fd-a897-f33ece373968" xsi:nil="true"/>
    <PPLastReviewedDate xmlns="99b1b0f1-8446-48fd-a897-f33ece373968">2022-09-14T22:08:28+00:00</PPLastReviewedDate>
    <PPModeratedDate xmlns="99b1b0f1-8446-48fd-a897-f33ece373968">2022-09-14T22:08:28+00:00</PPModeratedDate>
    <PPSubmittedDate xmlns="99b1b0f1-8446-48fd-a897-f33ece373968">2022-09-14T22:07:59+00:00</PPSubmittedDate>
    <PPContentOwner xmlns="99b1b0f1-8446-48fd-a897-f33ece373968">
      <UserInfo>
        <DisplayName>NICOL, Tracey</DisplayName>
        <AccountId>26</AccountId>
        <AccountType/>
      </UserInfo>
    </PPContentOwner>
    <PublishingExpirationDate xmlns="http://schemas.microsoft.com/sharepoint/v3" xsi:nil="true"/>
    <PPSubmittedBy xmlns="99b1b0f1-8446-48fd-a897-f33ece373968">
      <UserInfo>
        <DisplayName>NICOL, Tracey</DisplayName>
        <AccountId>26</AccountId>
        <AccountType/>
      </UserInfo>
    </PPSubmittedBy>
  </documentManagement>
</p:properties>
</file>

<file path=customXml/itemProps1.xml><?xml version="1.0" encoding="utf-8"?>
<ds:datastoreItem xmlns:ds="http://schemas.openxmlformats.org/officeDocument/2006/customXml" ds:itemID="{8B1BA7A2-A34E-4528-B5DF-F06A9174F403}"/>
</file>

<file path=customXml/itemProps2.xml><?xml version="1.0" encoding="utf-8"?>
<ds:datastoreItem xmlns:ds="http://schemas.openxmlformats.org/officeDocument/2006/customXml" ds:itemID="{05EE2E5B-1E58-4C3C-9360-41D2E2EFF0E7}"/>
</file>

<file path=customXml/itemProps3.xml><?xml version="1.0" encoding="utf-8"?>
<ds:datastoreItem xmlns:ds="http://schemas.openxmlformats.org/officeDocument/2006/customXml" ds:itemID="{8C67805D-56B8-4CF0-8593-3C8D04E7529F}"/>
</file>

<file path=docProps/app.xml><?xml version="1.0" encoding="utf-8"?>
<Properties xmlns="http://schemas.openxmlformats.org/officeDocument/2006/extended-properties" xmlns:vt="http://schemas.openxmlformats.org/officeDocument/2006/docPropsVTypes">
  <Template>Facet</Template>
  <TotalTime>521</TotalTime>
  <Words>912</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Palatino Linotype</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IM summary information powerpoint</dc:title>
  <dc:creator>STOYKO, Karen (kstoy1)</dc:creator>
  <cp:lastModifiedBy>NICOL, Tracey (tnico14)</cp:lastModifiedBy>
  <cp:revision>20</cp:revision>
  <dcterms:created xsi:type="dcterms:W3CDTF">2020-10-08T22:11:44Z</dcterms:created>
  <dcterms:modified xsi:type="dcterms:W3CDTF">2022-09-14T21:51:11Z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0x010100025E83EED8CC0049B3CEAE94A28D0F23</vt:lpwstr>
  </property>
</Properties>
</file>